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omments/modernComment_122_D24BE11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omments/modernComment_117_64147B1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78" r:id="rId9"/>
    <p:sldId id="284" r:id="rId10"/>
    <p:sldId id="285" r:id="rId11"/>
    <p:sldId id="286" r:id="rId12"/>
    <p:sldId id="291" r:id="rId13"/>
    <p:sldId id="264" r:id="rId14"/>
    <p:sldId id="265" r:id="rId15"/>
    <p:sldId id="266" r:id="rId16"/>
    <p:sldId id="267" r:id="rId17"/>
    <p:sldId id="268" r:id="rId18"/>
    <p:sldId id="269" r:id="rId19"/>
    <p:sldId id="270" r:id="rId20"/>
    <p:sldId id="271" r:id="rId21"/>
    <p:sldId id="280" r:id="rId22"/>
    <p:sldId id="282" r:id="rId23"/>
    <p:sldId id="288" r:id="rId24"/>
    <p:sldId id="297" r:id="rId25"/>
    <p:sldId id="281" r:id="rId26"/>
    <p:sldId id="287" r:id="rId27"/>
    <p:sldId id="290" r:id="rId28"/>
    <p:sldId id="283" r:id="rId29"/>
    <p:sldId id="289" r:id="rId30"/>
    <p:sldId id="279" r:id="rId31"/>
    <p:sldId id="292" r:id="rId32"/>
    <p:sldId id="293" r:id="rId33"/>
    <p:sldId id="294" r:id="rId34"/>
    <p:sldId id="295" r:id="rId35"/>
    <p:sldId id="296" r:id="rId36"/>
    <p:sldId id="298" r:id="rId37"/>
    <p:sldId id="275" r:id="rId38"/>
  </p:sldIdLst>
  <p:sldSz cx="12192000" cy="6858000"/>
  <p:notesSz cx="6858000" cy="9144000"/>
  <p:embeddedFontLst>
    <p:embeddedFont>
      <p:font typeface="Abril Fatface" panose="02000503000000020003" pitchFamily="2" charset="0"/>
      <p:regular r:id="rId40"/>
    </p:embeddedFont>
    <p:embeddedFont>
      <p:font typeface="Lato Black" panose="020F0502020204030203" pitchFamily="34"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Xm70Tn0SQzJ/T6UovjMsuxBN4j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6DD4A1-EAFA-BB99-D618-7387469368D2}" name="Kimberly Kras" initials="KK" userId="S::kkras@sdsu.edu::c4939cff-98c3-4679-aafc-7cc9eb57700d" providerId="AD"/>
  <p188:author id="{B6F38AFE-5F4E-2179-C3F3-D8264670EEBB}" name="Tania Mejia-O'Donnell" initials="TM" userId="S::tmejiaodonnell@sdsu.edu::e2eb2eef-4d25-4266-8be6-e595b35d82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3454CF-8F25-444B-A505-41FAF6D1A4F2}">
  <a:tblStyle styleId="{323454CF-8F25-444B-A505-41FAF6D1A4F2}" styleName="Table_0">
    <a:wholeTbl>
      <a:tcTxStyle b="off" i="off">
        <a:font>
          <a:latin typeface="Arial Nova Light"/>
          <a:ea typeface="Arial Nova Light"/>
          <a:cs typeface="Arial Nova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B523490-13CE-440B-8E93-E37D018A470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comments/modernComment_117_64147B1A.xml><?xml version="1.0" encoding="utf-8"?>
<p188:cmLst xmlns:a="http://schemas.openxmlformats.org/drawingml/2006/main" xmlns:r="http://schemas.openxmlformats.org/officeDocument/2006/relationships" xmlns:p188="http://schemas.microsoft.com/office/powerpoint/2018/8/main">
  <p188:cm id="{EF8425C0-4583-4A77-B26E-74B7DB9C02E8}" authorId="{596DD4A1-EAFA-BB99-D618-7387469368D2}" created="2025-10-22T23:08:18.645">
    <ac:txMkLst xmlns:ac="http://schemas.microsoft.com/office/drawing/2013/main/command">
      <pc:docMk xmlns:pc="http://schemas.microsoft.com/office/powerpoint/2013/main/command"/>
      <pc:sldMk xmlns:pc="http://schemas.microsoft.com/office/powerpoint/2013/main/command" cId="1679063834" sldId="279"/>
      <ac:spMk id="3" creationId="{30B41089-0973-D45F-8B46-9F6CEBF6F9DC}"/>
      <ac:txMk cp="148">
        <ac:context len="740" hash="3638870011"/>
      </ac:txMk>
    </ac:txMkLst>
    <p188:pos x="8478982" y="840152"/>
    <p188:txBody>
      <a:bodyPr/>
      <a:lstStyle/>
      <a:p>
        <a:r>
          <a:rPr lang="en-US"/>
          <a:t>Is the transcripts date 2/15/25?</a:t>
        </a:r>
      </a:p>
    </p188:txBody>
  </p188:cm>
</p188:cmLst>
</file>

<file path=ppt/comments/modernComment_122_D24BE11D.xml><?xml version="1.0" encoding="utf-8"?>
<p188:cmLst xmlns:a="http://schemas.openxmlformats.org/drawingml/2006/main" xmlns:r="http://schemas.openxmlformats.org/officeDocument/2006/relationships" xmlns:p188="http://schemas.microsoft.com/office/powerpoint/2018/8/main">
  <p188:cm id="{890115EA-AB04-476E-B315-AC65AAFA0039}" authorId="{596DD4A1-EAFA-BB99-D618-7387469368D2}" status="resolved" created="2025-10-22T23:07:42.336" complete="100000">
    <ac:txMkLst xmlns:ac="http://schemas.microsoft.com/office/drawing/2013/main/command">
      <pc:docMk xmlns:pc="http://schemas.microsoft.com/office/powerpoint/2013/main/command"/>
      <pc:sldMk xmlns:pc="http://schemas.microsoft.com/office/powerpoint/2013/main/command" cId="3528188189" sldId="290"/>
      <ac:spMk id="3" creationId="{55834335-8E5F-C302-6644-403D3CCB0668}"/>
      <ac:txMk cp="208">
        <ac:context len="873" hash="2884579578"/>
      </ac:txMk>
    </ac:txMkLst>
    <p188:pos x="2903267" y="1222538"/>
    <p188:replyLst>
      <p188:reply id="{711D7F13-4070-42FD-A00A-95B99431C8CC}" authorId="{B6F38AFE-5F4E-2179-C3F3-D8264670EEBB}" created="2025-10-23T18:37:53.590">
        <p188:txBody>
          <a:bodyPr/>
          <a:lstStyle/>
          <a:p>
            <a:r>
              <a:rPr lang="en-US"/>
              <a:t>They are still available: https://studentaid.gov/understand-aid/types/loans/plus/grad</a:t>
            </a:r>
          </a:p>
        </p188:txBody>
      </p188:reply>
    </p188:replyLst>
    <p188:txBody>
      <a:bodyPr/>
      <a:lstStyle/>
      <a:p>
        <a:r>
          <a:rPr lang="en-US"/>
          <a:t>These went away didn’t’ they?</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436F9-1137-4B97-82B3-9D34CE591E04}"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D87CF9BC-223E-445E-9DED-209B44821480}">
      <dgm:prSet phldrT="[Text]" phldr="0"/>
      <dgm:spPr/>
      <dgm:t>
        <a:bodyPr/>
        <a:lstStyle/>
        <a:p>
          <a:pPr rtl="0"/>
          <a:r>
            <a:rPr lang="en-US"/>
            <a:t>Wellness and Support Services</a:t>
          </a:r>
        </a:p>
      </dgm:t>
    </dgm:pt>
    <dgm:pt modelId="{48B4459A-95B2-4288-83E0-DAD70067CB36}" type="parTrans" cxnId="{60ACB727-5C02-4909-AACD-8D88569D0AFC}">
      <dgm:prSet/>
      <dgm:spPr/>
      <dgm:t>
        <a:bodyPr/>
        <a:lstStyle/>
        <a:p>
          <a:endParaRPr lang="en-US"/>
        </a:p>
      </dgm:t>
    </dgm:pt>
    <dgm:pt modelId="{01469634-F4C4-46C6-865F-611F0B3CFCD7}" type="sibTrans" cxnId="{60ACB727-5C02-4909-AACD-8D88569D0AFC}">
      <dgm:prSet/>
      <dgm:spPr/>
      <dgm:t>
        <a:bodyPr/>
        <a:lstStyle/>
        <a:p>
          <a:endParaRPr lang="en-US"/>
        </a:p>
      </dgm:t>
    </dgm:pt>
    <dgm:pt modelId="{6A71DF6D-FA56-4240-863C-1305B0646168}">
      <dgm:prSet phldrT="[Text]" phldr="0"/>
      <dgm:spPr/>
      <dgm:t>
        <a:bodyPr/>
        <a:lstStyle/>
        <a:p>
          <a:pPr rtl="0"/>
          <a:r>
            <a:rPr lang="en-US">
              <a:latin typeface="Arial"/>
            </a:rPr>
            <a:t>Counseling and Psychological Services</a:t>
          </a:r>
          <a:endParaRPr lang="en-US"/>
        </a:p>
      </dgm:t>
    </dgm:pt>
    <dgm:pt modelId="{1B788F28-09C2-4A55-B623-EE01DC96DE21}" type="parTrans" cxnId="{68003EAD-50A9-467F-A2E2-F9A5FB9DFC83}">
      <dgm:prSet/>
      <dgm:spPr/>
      <dgm:t>
        <a:bodyPr/>
        <a:lstStyle/>
        <a:p>
          <a:endParaRPr lang="en-US"/>
        </a:p>
      </dgm:t>
    </dgm:pt>
    <dgm:pt modelId="{BEF9884C-363B-4BD9-A5E0-ECAADD0EF27E}" type="sibTrans" cxnId="{68003EAD-50A9-467F-A2E2-F9A5FB9DFC83}">
      <dgm:prSet/>
      <dgm:spPr/>
      <dgm:t>
        <a:bodyPr/>
        <a:lstStyle/>
        <a:p>
          <a:endParaRPr lang="en-US"/>
        </a:p>
      </dgm:t>
    </dgm:pt>
    <dgm:pt modelId="{9633D2DB-627D-41F2-BAA5-843E0795D23E}">
      <dgm:prSet phldrT="[Text]" phldr="0"/>
      <dgm:spPr/>
      <dgm:t>
        <a:bodyPr/>
        <a:lstStyle/>
        <a:p>
          <a:pPr rtl="0"/>
          <a:r>
            <a:rPr lang="en-US">
              <a:latin typeface="Arial"/>
            </a:rPr>
            <a:t>Student Disability Services</a:t>
          </a:r>
          <a:endParaRPr lang="en-US"/>
        </a:p>
      </dgm:t>
    </dgm:pt>
    <dgm:pt modelId="{3679CECF-5A69-4A0D-B23B-098458C8EEC8}" type="parTrans" cxnId="{9704F0C4-6352-4745-B92C-70FF73255493}">
      <dgm:prSet/>
      <dgm:spPr/>
      <dgm:t>
        <a:bodyPr/>
        <a:lstStyle/>
        <a:p>
          <a:endParaRPr lang="en-US"/>
        </a:p>
      </dgm:t>
    </dgm:pt>
    <dgm:pt modelId="{5BEC8B22-18B1-466C-9589-0B7B431C0808}" type="sibTrans" cxnId="{9704F0C4-6352-4745-B92C-70FF73255493}">
      <dgm:prSet/>
      <dgm:spPr/>
      <dgm:t>
        <a:bodyPr/>
        <a:lstStyle/>
        <a:p>
          <a:endParaRPr lang="en-US"/>
        </a:p>
      </dgm:t>
    </dgm:pt>
    <dgm:pt modelId="{6678A0DC-3E49-45B5-833A-12111A910018}">
      <dgm:prSet phldrT="[Text]" phldr="0"/>
      <dgm:spPr/>
      <dgm:t>
        <a:bodyPr/>
        <a:lstStyle/>
        <a:p>
          <a:pPr rtl="0"/>
          <a:r>
            <a:rPr lang="en-US">
              <a:latin typeface="Arial"/>
            </a:rPr>
            <a:t>Economic Crisis Response Team (ECRT)</a:t>
          </a:r>
          <a:endParaRPr lang="en-US"/>
        </a:p>
      </dgm:t>
    </dgm:pt>
    <dgm:pt modelId="{B6A27142-3ECA-449E-B4F3-D31A465D7349}" type="parTrans" cxnId="{9E0E8E5B-2192-438C-BC2C-CED992312DDB}">
      <dgm:prSet/>
      <dgm:spPr/>
      <dgm:t>
        <a:bodyPr/>
        <a:lstStyle/>
        <a:p>
          <a:endParaRPr lang="en-US"/>
        </a:p>
      </dgm:t>
    </dgm:pt>
    <dgm:pt modelId="{B445C8E1-AAED-4284-8FBB-94F9577BD664}" type="sibTrans" cxnId="{9E0E8E5B-2192-438C-BC2C-CED992312DDB}">
      <dgm:prSet/>
      <dgm:spPr/>
      <dgm:t>
        <a:bodyPr/>
        <a:lstStyle/>
        <a:p>
          <a:endParaRPr lang="en-US"/>
        </a:p>
      </dgm:t>
    </dgm:pt>
    <dgm:pt modelId="{BFB182C0-0A06-4325-B67D-0EACE871B88F}">
      <dgm:prSet phldrT="[Text]" phldr="0"/>
      <dgm:spPr/>
      <dgm:t>
        <a:bodyPr/>
        <a:lstStyle/>
        <a:p>
          <a:pPr rtl="0"/>
          <a:r>
            <a:rPr lang="en-US">
              <a:latin typeface="Arial"/>
            </a:rPr>
            <a:t>Instructional Technology Services (ITS)</a:t>
          </a:r>
          <a:endParaRPr lang="en-US"/>
        </a:p>
      </dgm:t>
    </dgm:pt>
    <dgm:pt modelId="{C9D3FAB5-4BB0-4528-8F07-4901052B27BE}" type="parTrans" cxnId="{A1476B23-FE8A-402B-81F8-80036B26EC6D}">
      <dgm:prSet/>
      <dgm:spPr/>
      <dgm:t>
        <a:bodyPr/>
        <a:lstStyle/>
        <a:p>
          <a:endParaRPr lang="en-US"/>
        </a:p>
      </dgm:t>
    </dgm:pt>
    <dgm:pt modelId="{2522A170-84E0-496B-8435-3E953105B15B}" type="sibTrans" cxnId="{A1476B23-FE8A-402B-81F8-80036B26EC6D}">
      <dgm:prSet/>
      <dgm:spPr/>
      <dgm:t>
        <a:bodyPr/>
        <a:lstStyle/>
        <a:p>
          <a:endParaRPr lang="en-US"/>
        </a:p>
      </dgm:t>
    </dgm:pt>
    <dgm:pt modelId="{1E8AF158-1C1E-439F-AA84-E7B41CDD0643}">
      <dgm:prSet phldrT="[Text]" phldr="0"/>
      <dgm:spPr/>
      <dgm:t>
        <a:bodyPr/>
        <a:lstStyle/>
        <a:p>
          <a:pPr rtl="0"/>
          <a:r>
            <a:rPr lang="en-US">
              <a:latin typeface="Arial"/>
            </a:rPr>
            <a:t>Student Centers and Organizations</a:t>
          </a:r>
          <a:endParaRPr lang="en-US"/>
        </a:p>
      </dgm:t>
    </dgm:pt>
    <dgm:pt modelId="{78B682FD-9713-49E8-A43D-FFC12C23F841}" type="parTrans" cxnId="{9ACFA1F2-1FF5-4658-A003-F0AA7A771AEF}">
      <dgm:prSet/>
      <dgm:spPr/>
      <dgm:t>
        <a:bodyPr/>
        <a:lstStyle/>
        <a:p>
          <a:endParaRPr lang="en-US"/>
        </a:p>
      </dgm:t>
    </dgm:pt>
    <dgm:pt modelId="{8F617B15-D52E-4C3F-A939-22507193AC90}" type="sibTrans" cxnId="{9ACFA1F2-1FF5-4658-A003-F0AA7A771AEF}">
      <dgm:prSet/>
      <dgm:spPr/>
      <dgm:t>
        <a:bodyPr/>
        <a:lstStyle/>
        <a:p>
          <a:endParaRPr lang="en-US"/>
        </a:p>
      </dgm:t>
    </dgm:pt>
    <dgm:pt modelId="{5BE7BA52-2279-48B4-A1AB-B7D055823C77}">
      <dgm:prSet phldrT="[Text]" phldr="0"/>
      <dgm:spPr/>
      <dgm:t>
        <a:bodyPr/>
        <a:lstStyle/>
        <a:p>
          <a:pPr rtl="0"/>
          <a:r>
            <a:rPr lang="en-US">
              <a:latin typeface="Arial"/>
            </a:rPr>
            <a:t>Joan and Art Barron Veterans Center</a:t>
          </a:r>
          <a:endParaRPr lang="en-US"/>
        </a:p>
      </dgm:t>
    </dgm:pt>
    <dgm:pt modelId="{31E93A54-B3F5-448B-86F6-0C027B4FCD48}" type="parTrans" cxnId="{8FD778B3-917C-4854-9073-D123CF0687CC}">
      <dgm:prSet/>
      <dgm:spPr/>
      <dgm:t>
        <a:bodyPr/>
        <a:lstStyle/>
        <a:p>
          <a:endParaRPr lang="en-US"/>
        </a:p>
      </dgm:t>
    </dgm:pt>
    <dgm:pt modelId="{B55D72C4-2F32-4B60-A0DD-7CEA84030183}" type="sibTrans" cxnId="{8FD778B3-917C-4854-9073-D123CF0687CC}">
      <dgm:prSet/>
      <dgm:spPr/>
      <dgm:t>
        <a:bodyPr/>
        <a:lstStyle/>
        <a:p>
          <a:endParaRPr lang="en-US"/>
        </a:p>
      </dgm:t>
    </dgm:pt>
    <dgm:pt modelId="{B633964E-9BB7-4CE4-83C8-45BFE9847C24}">
      <dgm:prSet phldrT="[Text]" phldr="0"/>
      <dgm:spPr/>
      <dgm:t>
        <a:bodyPr/>
        <a:lstStyle/>
        <a:p>
          <a:pPr rtl="0"/>
          <a:r>
            <a:rPr lang="en-US">
              <a:latin typeface="Arial"/>
            </a:rPr>
            <a:t>Pride Center</a:t>
          </a:r>
          <a:endParaRPr lang="en-US"/>
        </a:p>
      </dgm:t>
    </dgm:pt>
    <dgm:pt modelId="{33146591-53C6-4419-8D52-4859F596A98D}" type="parTrans" cxnId="{559114B7-D48B-438B-B375-8C9ACAB37BF4}">
      <dgm:prSet/>
      <dgm:spPr/>
      <dgm:t>
        <a:bodyPr/>
        <a:lstStyle/>
        <a:p>
          <a:endParaRPr lang="en-US"/>
        </a:p>
      </dgm:t>
    </dgm:pt>
    <dgm:pt modelId="{9831DCC4-EC95-46F3-988A-EF09F453D497}" type="sibTrans" cxnId="{559114B7-D48B-438B-B375-8C9ACAB37BF4}">
      <dgm:prSet/>
      <dgm:spPr/>
      <dgm:t>
        <a:bodyPr/>
        <a:lstStyle/>
        <a:p>
          <a:endParaRPr lang="en-US"/>
        </a:p>
      </dgm:t>
    </dgm:pt>
    <dgm:pt modelId="{125FE79F-CA2F-4BFD-9E6A-11EAA4C4B964}">
      <dgm:prSet phldr="0"/>
      <dgm:spPr/>
      <dgm:t>
        <a:bodyPr/>
        <a:lstStyle/>
        <a:p>
          <a:pPr rtl="0"/>
          <a:r>
            <a:rPr lang="en-US">
              <a:latin typeface="Arial"/>
            </a:rPr>
            <a:t>International Student Center</a:t>
          </a:r>
        </a:p>
      </dgm:t>
    </dgm:pt>
    <dgm:pt modelId="{091FF1DA-4B14-4CF9-9AF4-59DC4547AB5F}" type="parTrans" cxnId="{340591D7-8EE7-430E-BADD-61D07F5C04C6}">
      <dgm:prSet/>
      <dgm:spPr/>
    </dgm:pt>
    <dgm:pt modelId="{B1BD0B74-CF88-4815-99B1-C627AD1E8B98}" type="sibTrans" cxnId="{340591D7-8EE7-430E-BADD-61D07F5C04C6}">
      <dgm:prSet/>
      <dgm:spPr/>
    </dgm:pt>
    <dgm:pt modelId="{7B98CEBC-9454-4F88-B4D8-5104A5EB291F}">
      <dgm:prSet phldr="0"/>
      <dgm:spPr/>
      <dgm:t>
        <a:bodyPr/>
        <a:lstStyle/>
        <a:p>
          <a:pPr rtl="0"/>
          <a:r>
            <a:rPr lang="en-US" dirty="0">
              <a:latin typeface="Arial"/>
            </a:rPr>
            <a:t>Student Health Services</a:t>
          </a:r>
        </a:p>
      </dgm:t>
    </dgm:pt>
    <dgm:pt modelId="{2000527D-176A-4641-9985-E7C575C8A23A}" type="parTrans" cxnId="{DF9836B8-E1FF-4421-9054-ADBA914C815E}">
      <dgm:prSet/>
      <dgm:spPr/>
    </dgm:pt>
    <dgm:pt modelId="{341AE966-C810-4527-94CF-1FD6B737522B}" type="sibTrans" cxnId="{DF9836B8-E1FF-4421-9054-ADBA914C815E}">
      <dgm:prSet/>
      <dgm:spPr/>
    </dgm:pt>
    <dgm:pt modelId="{967BD3EB-85EB-4343-A11C-44E2083BD3C3}">
      <dgm:prSet phldr="0"/>
      <dgm:spPr/>
      <dgm:t>
        <a:bodyPr/>
        <a:lstStyle/>
        <a:p>
          <a:pPr rtl="0"/>
          <a:r>
            <a:rPr lang="en-US">
              <a:latin typeface="Arial"/>
            </a:rPr>
            <a:t>Student Organizations</a:t>
          </a:r>
        </a:p>
      </dgm:t>
    </dgm:pt>
    <dgm:pt modelId="{99DF66A4-3C93-432C-A2D8-1F7BF3B59F62}" type="parTrans" cxnId="{F8334691-FF95-4DC3-B8C6-3827B3018B5D}">
      <dgm:prSet/>
      <dgm:spPr/>
    </dgm:pt>
    <dgm:pt modelId="{2B5E3807-96B9-46A8-9EB8-2CAD1134A25D}" type="sibTrans" cxnId="{F8334691-FF95-4DC3-B8C6-3827B3018B5D}">
      <dgm:prSet/>
      <dgm:spPr/>
    </dgm:pt>
    <dgm:pt modelId="{CFCA457B-EFAE-4D13-BEDC-FAFBEB7D6698}">
      <dgm:prSet phldr="0"/>
      <dgm:spPr/>
      <dgm:t>
        <a:bodyPr/>
        <a:lstStyle/>
        <a:p>
          <a:pPr rtl="0"/>
          <a:r>
            <a:rPr lang="en-US">
              <a:latin typeface="Arial"/>
            </a:rPr>
            <a:t>Other Services</a:t>
          </a:r>
        </a:p>
      </dgm:t>
    </dgm:pt>
    <dgm:pt modelId="{B7EDBEBF-0326-43E6-9E6E-4E9051CA412C}" type="parTrans" cxnId="{76394B98-5825-402B-82E4-50F3F89CF3B4}">
      <dgm:prSet/>
      <dgm:spPr/>
    </dgm:pt>
    <dgm:pt modelId="{6594A674-D01D-4B6C-B0DC-9DA81F47C443}" type="sibTrans" cxnId="{76394B98-5825-402B-82E4-50F3F89CF3B4}">
      <dgm:prSet/>
      <dgm:spPr/>
    </dgm:pt>
    <dgm:pt modelId="{3AD971CD-28F4-448F-BC8F-9E244C9D8A7E}">
      <dgm:prSet phldr="0"/>
      <dgm:spPr/>
      <dgm:t>
        <a:bodyPr/>
        <a:lstStyle/>
        <a:p>
          <a:pPr rtl="0"/>
          <a:r>
            <a:rPr lang="en-US">
              <a:latin typeface="Arial"/>
            </a:rPr>
            <a:t>Academic Services</a:t>
          </a:r>
        </a:p>
      </dgm:t>
    </dgm:pt>
    <dgm:pt modelId="{EBD4BB08-C3BF-4100-A0FB-52D1B4F49F3D}" type="parTrans" cxnId="{8AC5B169-A2D3-4ADD-B717-0908225A332E}">
      <dgm:prSet/>
      <dgm:spPr/>
    </dgm:pt>
    <dgm:pt modelId="{C9006832-CFBA-4BE4-91C2-773C3B418B42}" type="sibTrans" cxnId="{8AC5B169-A2D3-4ADD-B717-0908225A332E}">
      <dgm:prSet/>
      <dgm:spPr/>
    </dgm:pt>
    <dgm:pt modelId="{8AF4B4A6-7BD7-4B53-9576-4E6FB56A06A5}">
      <dgm:prSet phldr="0"/>
      <dgm:spPr/>
      <dgm:t>
        <a:bodyPr/>
        <a:lstStyle/>
        <a:p>
          <a:pPr rtl="0"/>
          <a:r>
            <a:rPr lang="en-US">
              <a:latin typeface="Arial"/>
            </a:rPr>
            <a:t>Cultural Centers</a:t>
          </a:r>
          <a:endParaRPr lang="en-US"/>
        </a:p>
      </dgm:t>
    </dgm:pt>
    <dgm:pt modelId="{2340EE31-D694-47C2-938A-98116653BCDB}" type="parTrans" cxnId="{1162BFFD-C60B-4465-9234-5936A779F92B}">
      <dgm:prSet/>
      <dgm:spPr/>
    </dgm:pt>
    <dgm:pt modelId="{28AA2089-7D41-4274-AA3E-9722199E79A4}" type="sibTrans" cxnId="{1162BFFD-C60B-4465-9234-5936A779F92B}">
      <dgm:prSet/>
      <dgm:spPr/>
    </dgm:pt>
    <dgm:pt modelId="{A68E83F6-DF42-4D41-8708-365C40BADEA7}">
      <dgm:prSet phldr="0"/>
      <dgm:spPr/>
      <dgm:t>
        <a:bodyPr/>
        <a:lstStyle/>
        <a:p>
          <a:pPr rtl="0"/>
          <a:r>
            <a:rPr lang="en-US">
              <a:latin typeface="Arial"/>
            </a:rPr>
            <a:t>Writing Center</a:t>
          </a:r>
        </a:p>
      </dgm:t>
    </dgm:pt>
    <dgm:pt modelId="{0F323380-495D-41C2-8370-559FA53B043C}" type="parTrans" cxnId="{4BFFE318-D5B5-4CE8-AB37-23737399F0E6}">
      <dgm:prSet/>
      <dgm:spPr/>
    </dgm:pt>
    <dgm:pt modelId="{81A81BE8-57C9-4D81-9DAC-29C11D30F7E8}" type="sibTrans" cxnId="{4BFFE318-D5B5-4CE8-AB37-23737399F0E6}">
      <dgm:prSet/>
      <dgm:spPr/>
    </dgm:pt>
    <dgm:pt modelId="{F866256A-404B-4E84-983E-052DDAA3F06C}">
      <dgm:prSet phldr="0"/>
      <dgm:spPr/>
      <dgm:t>
        <a:bodyPr/>
        <a:lstStyle/>
        <a:p>
          <a:pPr rtl="0"/>
          <a:r>
            <a:rPr lang="en-US">
              <a:latin typeface="Arial"/>
            </a:rPr>
            <a:t>Employment Services</a:t>
          </a:r>
        </a:p>
      </dgm:t>
    </dgm:pt>
    <dgm:pt modelId="{22FA996C-464A-4DED-B023-60D06C40C520}" type="parTrans" cxnId="{481DC74A-2A88-4969-BDB7-8C1693DEAFB2}">
      <dgm:prSet/>
      <dgm:spPr/>
    </dgm:pt>
    <dgm:pt modelId="{C4AAD2DD-BE8D-492D-9A1D-B063BFBFC10E}" type="sibTrans" cxnId="{481DC74A-2A88-4969-BDB7-8C1693DEAFB2}">
      <dgm:prSet/>
      <dgm:spPr/>
    </dgm:pt>
    <dgm:pt modelId="{95A49384-4087-4617-9004-034B0EF294D9}">
      <dgm:prSet phldr="0"/>
      <dgm:spPr/>
      <dgm:t>
        <a:bodyPr/>
        <a:lstStyle/>
        <a:p>
          <a:r>
            <a:rPr lang="en-US"/>
            <a:t>Thesis and Research Related Services</a:t>
          </a:r>
          <a:endParaRPr lang="en-US">
            <a:latin typeface="Arial"/>
          </a:endParaRPr>
        </a:p>
      </dgm:t>
    </dgm:pt>
    <dgm:pt modelId="{0E34B6EA-A78E-4108-AFD9-92CC575923A1}" type="parTrans" cxnId="{7BAFD3EB-DDD2-40A8-95A0-AFA420F75965}">
      <dgm:prSet/>
      <dgm:spPr/>
    </dgm:pt>
    <dgm:pt modelId="{9D8D1DD5-1676-4B03-A189-7467275B60B3}" type="sibTrans" cxnId="{7BAFD3EB-DDD2-40A8-95A0-AFA420F75965}">
      <dgm:prSet/>
      <dgm:spPr/>
    </dgm:pt>
    <dgm:pt modelId="{85B8D636-3E5E-46A9-8F6B-273E5D6934C5}">
      <dgm:prSet phldr="0"/>
      <dgm:spPr/>
      <dgm:t>
        <a:bodyPr/>
        <a:lstStyle/>
        <a:p>
          <a:pPr rtl="0"/>
          <a:r>
            <a:rPr lang="en-US">
              <a:latin typeface="Arial"/>
            </a:rPr>
            <a:t>Economic Resources</a:t>
          </a:r>
        </a:p>
      </dgm:t>
    </dgm:pt>
    <dgm:pt modelId="{CECA6FF1-4D46-4F52-8A58-49C848D0B467}" type="parTrans" cxnId="{1AA349A0-C383-417E-9E36-F6561FE28480}">
      <dgm:prSet/>
      <dgm:spPr/>
    </dgm:pt>
    <dgm:pt modelId="{BF5EDD61-C028-48EC-BB39-7C8F27F19F8D}" type="sibTrans" cxnId="{1AA349A0-C383-417E-9E36-F6561FE28480}">
      <dgm:prSet/>
      <dgm:spPr/>
    </dgm:pt>
    <dgm:pt modelId="{23B01769-0BE2-4DDC-9A80-1E013FF3962A}" type="pres">
      <dgm:prSet presAssocID="{E7A436F9-1137-4B97-82B3-9D34CE591E04}" presName="theList" presStyleCnt="0">
        <dgm:presLayoutVars>
          <dgm:dir/>
          <dgm:animLvl val="lvl"/>
          <dgm:resizeHandles val="exact"/>
        </dgm:presLayoutVars>
      </dgm:prSet>
      <dgm:spPr/>
    </dgm:pt>
    <dgm:pt modelId="{44C107E8-E9E4-4368-A933-83CFFD191580}" type="pres">
      <dgm:prSet presAssocID="{D87CF9BC-223E-445E-9DED-209B44821480}" presName="compNode" presStyleCnt="0"/>
      <dgm:spPr/>
    </dgm:pt>
    <dgm:pt modelId="{CA50C39A-945E-4023-8937-D622907379D7}" type="pres">
      <dgm:prSet presAssocID="{D87CF9BC-223E-445E-9DED-209B44821480}" presName="aNode" presStyleLbl="bgShp" presStyleIdx="0" presStyleCnt="3"/>
      <dgm:spPr/>
    </dgm:pt>
    <dgm:pt modelId="{17A5D864-4756-422D-A065-4763102846CF}" type="pres">
      <dgm:prSet presAssocID="{D87CF9BC-223E-445E-9DED-209B44821480}" presName="textNode" presStyleLbl="bgShp" presStyleIdx="0" presStyleCnt="3"/>
      <dgm:spPr/>
    </dgm:pt>
    <dgm:pt modelId="{4259EAC6-AFFA-4ACB-8B52-CC1220814A8C}" type="pres">
      <dgm:prSet presAssocID="{D87CF9BC-223E-445E-9DED-209B44821480}" presName="compChildNode" presStyleCnt="0"/>
      <dgm:spPr/>
    </dgm:pt>
    <dgm:pt modelId="{03D6467F-082C-4FF4-A6AB-DE28B6A54F43}" type="pres">
      <dgm:prSet presAssocID="{D87CF9BC-223E-445E-9DED-209B44821480}" presName="theInnerList" presStyleCnt="0"/>
      <dgm:spPr/>
    </dgm:pt>
    <dgm:pt modelId="{DFD95E10-17F9-4CFE-B3F2-F0B2F5E71538}" type="pres">
      <dgm:prSet presAssocID="{6A71DF6D-FA56-4240-863C-1305B0646168}" presName="childNode" presStyleLbl="node1" presStyleIdx="0" presStyleCnt="15">
        <dgm:presLayoutVars>
          <dgm:bulletEnabled val="1"/>
        </dgm:presLayoutVars>
      </dgm:prSet>
      <dgm:spPr/>
    </dgm:pt>
    <dgm:pt modelId="{4876AD40-EC6B-4E63-B712-4391B107C1A5}" type="pres">
      <dgm:prSet presAssocID="{6A71DF6D-FA56-4240-863C-1305B0646168}" presName="aSpace2" presStyleCnt="0"/>
      <dgm:spPr/>
    </dgm:pt>
    <dgm:pt modelId="{BDE690AA-86C6-4CBA-8F9A-3BC45D56C573}" type="pres">
      <dgm:prSet presAssocID="{7B98CEBC-9454-4F88-B4D8-5104A5EB291F}" presName="childNode" presStyleLbl="node1" presStyleIdx="1" presStyleCnt="15">
        <dgm:presLayoutVars>
          <dgm:bulletEnabled val="1"/>
        </dgm:presLayoutVars>
      </dgm:prSet>
      <dgm:spPr/>
    </dgm:pt>
    <dgm:pt modelId="{269D31A9-F84D-4623-8DFC-2B6C91FA7E87}" type="pres">
      <dgm:prSet presAssocID="{7B98CEBC-9454-4F88-B4D8-5104A5EB291F}" presName="aSpace2" presStyleCnt="0"/>
      <dgm:spPr/>
    </dgm:pt>
    <dgm:pt modelId="{3DADEF94-E66F-4704-AEB0-B149EDC95CD1}" type="pres">
      <dgm:prSet presAssocID="{9633D2DB-627D-41F2-BAA5-843E0795D23E}" presName="childNode" presStyleLbl="node1" presStyleIdx="2" presStyleCnt="15">
        <dgm:presLayoutVars>
          <dgm:bulletEnabled val="1"/>
        </dgm:presLayoutVars>
      </dgm:prSet>
      <dgm:spPr/>
    </dgm:pt>
    <dgm:pt modelId="{FA010225-F501-4DD1-9959-067B02ABC1CE}" type="pres">
      <dgm:prSet presAssocID="{9633D2DB-627D-41F2-BAA5-843E0795D23E}" presName="aSpace2" presStyleCnt="0"/>
      <dgm:spPr/>
    </dgm:pt>
    <dgm:pt modelId="{B80F43AD-F56E-493A-B767-D5EA43BA6DED}" type="pres">
      <dgm:prSet presAssocID="{6678A0DC-3E49-45B5-833A-12111A910018}" presName="childNode" presStyleLbl="node1" presStyleIdx="3" presStyleCnt="15">
        <dgm:presLayoutVars>
          <dgm:bulletEnabled val="1"/>
        </dgm:presLayoutVars>
      </dgm:prSet>
      <dgm:spPr/>
    </dgm:pt>
    <dgm:pt modelId="{BB9EAC50-CBF5-4640-9F73-16CD7733E686}" type="pres">
      <dgm:prSet presAssocID="{6678A0DC-3E49-45B5-833A-12111A910018}" presName="aSpace2" presStyleCnt="0"/>
      <dgm:spPr/>
    </dgm:pt>
    <dgm:pt modelId="{3537CE57-4173-4029-80CE-3E15B1C6C4EE}" type="pres">
      <dgm:prSet presAssocID="{BFB182C0-0A06-4325-B67D-0EACE871B88F}" presName="childNode" presStyleLbl="node1" presStyleIdx="4" presStyleCnt="15">
        <dgm:presLayoutVars>
          <dgm:bulletEnabled val="1"/>
        </dgm:presLayoutVars>
      </dgm:prSet>
      <dgm:spPr/>
    </dgm:pt>
    <dgm:pt modelId="{A64CF220-EA9A-4B3B-822F-38A64C773B95}" type="pres">
      <dgm:prSet presAssocID="{D87CF9BC-223E-445E-9DED-209B44821480}" presName="aSpace" presStyleCnt="0"/>
      <dgm:spPr/>
    </dgm:pt>
    <dgm:pt modelId="{872EEEF7-1F7D-4528-8B14-C360ECC07828}" type="pres">
      <dgm:prSet presAssocID="{1E8AF158-1C1E-439F-AA84-E7B41CDD0643}" presName="compNode" presStyleCnt="0"/>
      <dgm:spPr/>
    </dgm:pt>
    <dgm:pt modelId="{C86F18DD-BD45-42E9-AE9A-0F76A066E094}" type="pres">
      <dgm:prSet presAssocID="{1E8AF158-1C1E-439F-AA84-E7B41CDD0643}" presName="aNode" presStyleLbl="bgShp" presStyleIdx="1" presStyleCnt="3"/>
      <dgm:spPr/>
    </dgm:pt>
    <dgm:pt modelId="{970C0AFD-A4C0-4C88-AC2F-37FFEE058CCE}" type="pres">
      <dgm:prSet presAssocID="{1E8AF158-1C1E-439F-AA84-E7B41CDD0643}" presName="textNode" presStyleLbl="bgShp" presStyleIdx="1" presStyleCnt="3"/>
      <dgm:spPr/>
    </dgm:pt>
    <dgm:pt modelId="{52374D05-4EED-4805-A944-0A053768D088}" type="pres">
      <dgm:prSet presAssocID="{1E8AF158-1C1E-439F-AA84-E7B41CDD0643}" presName="compChildNode" presStyleCnt="0"/>
      <dgm:spPr/>
    </dgm:pt>
    <dgm:pt modelId="{DB89A3B3-82E6-4F2D-81F5-39A3CDCBB963}" type="pres">
      <dgm:prSet presAssocID="{1E8AF158-1C1E-439F-AA84-E7B41CDD0643}" presName="theInnerList" presStyleCnt="0"/>
      <dgm:spPr/>
    </dgm:pt>
    <dgm:pt modelId="{13C3AFBD-6436-4681-A763-8A64F69E81A3}" type="pres">
      <dgm:prSet presAssocID="{5BE7BA52-2279-48B4-A1AB-B7D055823C77}" presName="childNode" presStyleLbl="node1" presStyleIdx="5" presStyleCnt="15">
        <dgm:presLayoutVars>
          <dgm:bulletEnabled val="1"/>
        </dgm:presLayoutVars>
      </dgm:prSet>
      <dgm:spPr/>
    </dgm:pt>
    <dgm:pt modelId="{F76707DC-1948-4606-A62D-5902F8E4234E}" type="pres">
      <dgm:prSet presAssocID="{5BE7BA52-2279-48B4-A1AB-B7D055823C77}" presName="aSpace2" presStyleCnt="0"/>
      <dgm:spPr/>
    </dgm:pt>
    <dgm:pt modelId="{65413A07-2A0E-4964-9930-4D0FB0935A04}" type="pres">
      <dgm:prSet presAssocID="{B633964E-9BB7-4CE4-83C8-45BFE9847C24}" presName="childNode" presStyleLbl="node1" presStyleIdx="6" presStyleCnt="15">
        <dgm:presLayoutVars>
          <dgm:bulletEnabled val="1"/>
        </dgm:presLayoutVars>
      </dgm:prSet>
      <dgm:spPr/>
    </dgm:pt>
    <dgm:pt modelId="{1B2C1FCD-DD5D-40BA-B5A2-43D9CFC4B787}" type="pres">
      <dgm:prSet presAssocID="{B633964E-9BB7-4CE4-83C8-45BFE9847C24}" presName="aSpace2" presStyleCnt="0"/>
      <dgm:spPr/>
    </dgm:pt>
    <dgm:pt modelId="{3F76A777-30A1-403C-940F-BC53C1A7A9D3}" type="pres">
      <dgm:prSet presAssocID="{125FE79F-CA2F-4BFD-9E6A-11EAA4C4B964}" presName="childNode" presStyleLbl="node1" presStyleIdx="7" presStyleCnt="15">
        <dgm:presLayoutVars>
          <dgm:bulletEnabled val="1"/>
        </dgm:presLayoutVars>
      </dgm:prSet>
      <dgm:spPr/>
    </dgm:pt>
    <dgm:pt modelId="{81DCDB01-02DA-46AE-A91E-E2C75AA798C1}" type="pres">
      <dgm:prSet presAssocID="{125FE79F-CA2F-4BFD-9E6A-11EAA4C4B964}" presName="aSpace2" presStyleCnt="0"/>
      <dgm:spPr/>
    </dgm:pt>
    <dgm:pt modelId="{63D4C9CC-E5F8-4644-B98E-DCE2E1EA6A6D}" type="pres">
      <dgm:prSet presAssocID="{8AF4B4A6-7BD7-4B53-9576-4E6FB56A06A5}" presName="childNode" presStyleLbl="node1" presStyleIdx="8" presStyleCnt="15">
        <dgm:presLayoutVars>
          <dgm:bulletEnabled val="1"/>
        </dgm:presLayoutVars>
      </dgm:prSet>
      <dgm:spPr/>
    </dgm:pt>
    <dgm:pt modelId="{40538B10-9C35-402C-B784-201BFE8729D5}" type="pres">
      <dgm:prSet presAssocID="{8AF4B4A6-7BD7-4B53-9576-4E6FB56A06A5}" presName="aSpace2" presStyleCnt="0"/>
      <dgm:spPr/>
    </dgm:pt>
    <dgm:pt modelId="{3B7C69CB-AF36-40F5-A2E6-A2DCB327F928}" type="pres">
      <dgm:prSet presAssocID="{A68E83F6-DF42-4D41-8708-365C40BADEA7}" presName="childNode" presStyleLbl="node1" presStyleIdx="9" presStyleCnt="15">
        <dgm:presLayoutVars>
          <dgm:bulletEnabled val="1"/>
        </dgm:presLayoutVars>
      </dgm:prSet>
      <dgm:spPr/>
    </dgm:pt>
    <dgm:pt modelId="{F580B00D-63FE-438E-ADBD-C55404BC7C12}" type="pres">
      <dgm:prSet presAssocID="{A68E83F6-DF42-4D41-8708-365C40BADEA7}" presName="aSpace2" presStyleCnt="0"/>
      <dgm:spPr/>
    </dgm:pt>
    <dgm:pt modelId="{D5EFBD43-FDB9-416C-BCC3-B82EAB0722B8}" type="pres">
      <dgm:prSet presAssocID="{967BD3EB-85EB-4343-A11C-44E2083BD3C3}" presName="childNode" presStyleLbl="node1" presStyleIdx="10" presStyleCnt="15">
        <dgm:presLayoutVars>
          <dgm:bulletEnabled val="1"/>
        </dgm:presLayoutVars>
      </dgm:prSet>
      <dgm:spPr/>
    </dgm:pt>
    <dgm:pt modelId="{AE2F4B8F-E17A-4E9D-B9E9-6610FED6C543}" type="pres">
      <dgm:prSet presAssocID="{1E8AF158-1C1E-439F-AA84-E7B41CDD0643}" presName="aSpace" presStyleCnt="0"/>
      <dgm:spPr/>
    </dgm:pt>
    <dgm:pt modelId="{6FF7A49E-F667-48F0-AAD1-B281886A49ED}" type="pres">
      <dgm:prSet presAssocID="{CFCA457B-EFAE-4D13-BEDC-FAFBEB7D6698}" presName="compNode" presStyleCnt="0"/>
      <dgm:spPr/>
    </dgm:pt>
    <dgm:pt modelId="{8583A8F4-EFBE-40C8-A8A7-481D5A130124}" type="pres">
      <dgm:prSet presAssocID="{CFCA457B-EFAE-4D13-BEDC-FAFBEB7D6698}" presName="aNode" presStyleLbl="bgShp" presStyleIdx="2" presStyleCnt="3"/>
      <dgm:spPr/>
    </dgm:pt>
    <dgm:pt modelId="{EE94E36A-72D6-4B4B-B4B9-AC7AF1658ABF}" type="pres">
      <dgm:prSet presAssocID="{CFCA457B-EFAE-4D13-BEDC-FAFBEB7D6698}" presName="textNode" presStyleLbl="bgShp" presStyleIdx="2" presStyleCnt="3"/>
      <dgm:spPr/>
    </dgm:pt>
    <dgm:pt modelId="{F0FA387E-9113-4EAE-B061-B77B7079B2B6}" type="pres">
      <dgm:prSet presAssocID="{CFCA457B-EFAE-4D13-BEDC-FAFBEB7D6698}" presName="compChildNode" presStyleCnt="0"/>
      <dgm:spPr/>
    </dgm:pt>
    <dgm:pt modelId="{EFBD578A-B771-4143-8391-0F06A32FB1F9}" type="pres">
      <dgm:prSet presAssocID="{CFCA457B-EFAE-4D13-BEDC-FAFBEB7D6698}" presName="theInnerList" presStyleCnt="0"/>
      <dgm:spPr/>
    </dgm:pt>
    <dgm:pt modelId="{77DECD6C-DCDA-4428-B42F-DA5930D7B5BF}" type="pres">
      <dgm:prSet presAssocID="{3AD971CD-28F4-448F-BC8F-9E244C9D8A7E}" presName="childNode" presStyleLbl="node1" presStyleIdx="11" presStyleCnt="15">
        <dgm:presLayoutVars>
          <dgm:bulletEnabled val="1"/>
        </dgm:presLayoutVars>
      </dgm:prSet>
      <dgm:spPr/>
    </dgm:pt>
    <dgm:pt modelId="{C2ACF8BB-063E-4046-B6C6-3DA01B5BC4A2}" type="pres">
      <dgm:prSet presAssocID="{3AD971CD-28F4-448F-BC8F-9E244C9D8A7E}" presName="aSpace2" presStyleCnt="0"/>
      <dgm:spPr/>
    </dgm:pt>
    <dgm:pt modelId="{8E55F9FD-8388-471F-B3DE-828C4672BED1}" type="pres">
      <dgm:prSet presAssocID="{F866256A-404B-4E84-983E-052DDAA3F06C}" presName="childNode" presStyleLbl="node1" presStyleIdx="12" presStyleCnt="15">
        <dgm:presLayoutVars>
          <dgm:bulletEnabled val="1"/>
        </dgm:presLayoutVars>
      </dgm:prSet>
      <dgm:spPr/>
    </dgm:pt>
    <dgm:pt modelId="{6FBCACC2-2D77-4AA7-AF37-758FEDB9DE29}" type="pres">
      <dgm:prSet presAssocID="{F866256A-404B-4E84-983E-052DDAA3F06C}" presName="aSpace2" presStyleCnt="0"/>
      <dgm:spPr/>
    </dgm:pt>
    <dgm:pt modelId="{FB28ADC1-381D-440B-B905-17AF948156FD}" type="pres">
      <dgm:prSet presAssocID="{95A49384-4087-4617-9004-034B0EF294D9}" presName="childNode" presStyleLbl="node1" presStyleIdx="13" presStyleCnt="15">
        <dgm:presLayoutVars>
          <dgm:bulletEnabled val="1"/>
        </dgm:presLayoutVars>
      </dgm:prSet>
      <dgm:spPr/>
    </dgm:pt>
    <dgm:pt modelId="{CA079F2F-A918-4224-B16C-86810277026B}" type="pres">
      <dgm:prSet presAssocID="{95A49384-4087-4617-9004-034B0EF294D9}" presName="aSpace2" presStyleCnt="0"/>
      <dgm:spPr/>
    </dgm:pt>
    <dgm:pt modelId="{6980E0EB-843C-4580-A471-C4C287698C3F}" type="pres">
      <dgm:prSet presAssocID="{85B8D636-3E5E-46A9-8F6B-273E5D6934C5}" presName="childNode" presStyleLbl="node1" presStyleIdx="14" presStyleCnt="15">
        <dgm:presLayoutVars>
          <dgm:bulletEnabled val="1"/>
        </dgm:presLayoutVars>
      </dgm:prSet>
      <dgm:spPr/>
    </dgm:pt>
  </dgm:ptLst>
  <dgm:cxnLst>
    <dgm:cxn modelId="{42556606-0E34-411B-A169-4CD5FD2B261E}" type="presOf" srcId="{8AF4B4A6-7BD7-4B53-9576-4E6FB56A06A5}" destId="{63D4C9CC-E5F8-4644-B98E-DCE2E1EA6A6D}" srcOrd="0" destOrd="0" presId="urn:microsoft.com/office/officeart/2005/8/layout/lProcess2"/>
    <dgm:cxn modelId="{F6EC5206-4B32-4A77-B87C-EBA1CFBB2E56}" type="presOf" srcId="{6A71DF6D-FA56-4240-863C-1305B0646168}" destId="{DFD95E10-17F9-4CFE-B3F2-F0B2F5E71538}" srcOrd="0" destOrd="0" presId="urn:microsoft.com/office/officeart/2005/8/layout/lProcess2"/>
    <dgm:cxn modelId="{0F829B15-3E02-46A9-BA60-989B64BCB7C3}" type="presOf" srcId="{1E8AF158-1C1E-439F-AA84-E7B41CDD0643}" destId="{C86F18DD-BD45-42E9-AE9A-0F76A066E094}" srcOrd="0" destOrd="0" presId="urn:microsoft.com/office/officeart/2005/8/layout/lProcess2"/>
    <dgm:cxn modelId="{4BFFE318-D5B5-4CE8-AB37-23737399F0E6}" srcId="{1E8AF158-1C1E-439F-AA84-E7B41CDD0643}" destId="{A68E83F6-DF42-4D41-8708-365C40BADEA7}" srcOrd="4" destOrd="0" parTransId="{0F323380-495D-41C2-8370-559FA53B043C}" sibTransId="{81A81BE8-57C9-4D81-9DAC-29C11D30F7E8}"/>
    <dgm:cxn modelId="{D738761A-1D40-46A0-85A6-491FA95319D7}" type="presOf" srcId="{B633964E-9BB7-4CE4-83C8-45BFE9847C24}" destId="{65413A07-2A0E-4964-9930-4D0FB0935A04}" srcOrd="0" destOrd="0" presId="urn:microsoft.com/office/officeart/2005/8/layout/lProcess2"/>
    <dgm:cxn modelId="{7446C81F-1007-432B-866A-8DD115CBA593}" type="presOf" srcId="{95A49384-4087-4617-9004-034B0EF294D9}" destId="{FB28ADC1-381D-440B-B905-17AF948156FD}" srcOrd="0" destOrd="0" presId="urn:microsoft.com/office/officeart/2005/8/layout/lProcess2"/>
    <dgm:cxn modelId="{A1476B23-FE8A-402B-81F8-80036B26EC6D}" srcId="{D87CF9BC-223E-445E-9DED-209B44821480}" destId="{BFB182C0-0A06-4325-B67D-0EACE871B88F}" srcOrd="4" destOrd="0" parTransId="{C9D3FAB5-4BB0-4528-8F07-4901052B27BE}" sibTransId="{2522A170-84E0-496B-8435-3E953105B15B}"/>
    <dgm:cxn modelId="{60ACB727-5C02-4909-AACD-8D88569D0AFC}" srcId="{E7A436F9-1137-4B97-82B3-9D34CE591E04}" destId="{D87CF9BC-223E-445E-9DED-209B44821480}" srcOrd="0" destOrd="0" parTransId="{48B4459A-95B2-4288-83E0-DAD70067CB36}" sibTransId="{01469634-F4C4-46C6-865F-611F0B3CFCD7}"/>
    <dgm:cxn modelId="{7AC1CA2B-2FAB-4142-BC21-E76FB8E63C99}" type="presOf" srcId="{7B98CEBC-9454-4F88-B4D8-5104A5EB291F}" destId="{BDE690AA-86C6-4CBA-8F9A-3BC45D56C573}" srcOrd="0" destOrd="0" presId="urn:microsoft.com/office/officeart/2005/8/layout/lProcess2"/>
    <dgm:cxn modelId="{4371EE30-A699-4D2E-BAFE-F162E41F9318}" type="presOf" srcId="{CFCA457B-EFAE-4D13-BEDC-FAFBEB7D6698}" destId="{8583A8F4-EFBE-40C8-A8A7-481D5A130124}" srcOrd="0" destOrd="0" presId="urn:microsoft.com/office/officeart/2005/8/layout/lProcess2"/>
    <dgm:cxn modelId="{22FC0B3B-09B5-418B-AB6C-10ABD53D3970}" type="presOf" srcId="{85B8D636-3E5E-46A9-8F6B-273E5D6934C5}" destId="{6980E0EB-843C-4580-A471-C4C287698C3F}" srcOrd="0" destOrd="0" presId="urn:microsoft.com/office/officeart/2005/8/layout/lProcess2"/>
    <dgm:cxn modelId="{9E0E8E5B-2192-438C-BC2C-CED992312DDB}" srcId="{D87CF9BC-223E-445E-9DED-209B44821480}" destId="{6678A0DC-3E49-45B5-833A-12111A910018}" srcOrd="3" destOrd="0" parTransId="{B6A27142-3ECA-449E-B4F3-D31A465D7349}" sibTransId="{B445C8E1-AAED-4284-8FBB-94F9577BD664}"/>
    <dgm:cxn modelId="{E691C745-2282-4E08-8640-9B7191B01B06}" type="presOf" srcId="{F866256A-404B-4E84-983E-052DDAA3F06C}" destId="{8E55F9FD-8388-471F-B3DE-828C4672BED1}" srcOrd="0" destOrd="0" presId="urn:microsoft.com/office/officeart/2005/8/layout/lProcess2"/>
    <dgm:cxn modelId="{C887FC66-09CC-4BD5-80FB-D83F33658F5C}" type="presOf" srcId="{6678A0DC-3E49-45B5-833A-12111A910018}" destId="{B80F43AD-F56E-493A-B767-D5EA43BA6DED}" srcOrd="0" destOrd="0" presId="urn:microsoft.com/office/officeart/2005/8/layout/lProcess2"/>
    <dgm:cxn modelId="{8AC5B169-A2D3-4ADD-B717-0908225A332E}" srcId="{CFCA457B-EFAE-4D13-BEDC-FAFBEB7D6698}" destId="{3AD971CD-28F4-448F-BC8F-9E244C9D8A7E}" srcOrd="0" destOrd="0" parTransId="{EBD4BB08-C3BF-4100-A0FB-52D1B4F49F3D}" sibTransId="{C9006832-CFBA-4BE4-91C2-773C3B418B42}"/>
    <dgm:cxn modelId="{481DC74A-2A88-4969-BDB7-8C1693DEAFB2}" srcId="{CFCA457B-EFAE-4D13-BEDC-FAFBEB7D6698}" destId="{F866256A-404B-4E84-983E-052DDAA3F06C}" srcOrd="1" destOrd="0" parTransId="{22FA996C-464A-4DED-B023-60D06C40C520}" sibTransId="{C4AAD2DD-BE8D-492D-9A1D-B063BFBFC10E}"/>
    <dgm:cxn modelId="{CD458752-1E71-4CA0-B905-DAB284F5D769}" type="presOf" srcId="{D87CF9BC-223E-445E-9DED-209B44821480}" destId="{17A5D864-4756-422D-A065-4763102846CF}" srcOrd="1" destOrd="0" presId="urn:microsoft.com/office/officeart/2005/8/layout/lProcess2"/>
    <dgm:cxn modelId="{D81A8782-EC79-4DC8-B605-89C3981D2A7B}" type="presOf" srcId="{3AD971CD-28F4-448F-BC8F-9E244C9D8A7E}" destId="{77DECD6C-DCDA-4428-B42F-DA5930D7B5BF}" srcOrd="0" destOrd="0" presId="urn:microsoft.com/office/officeart/2005/8/layout/lProcess2"/>
    <dgm:cxn modelId="{81EB598A-80A5-486D-B66B-A9FD0295257A}" type="presOf" srcId="{A68E83F6-DF42-4D41-8708-365C40BADEA7}" destId="{3B7C69CB-AF36-40F5-A2E6-A2DCB327F928}" srcOrd="0" destOrd="0" presId="urn:microsoft.com/office/officeart/2005/8/layout/lProcess2"/>
    <dgm:cxn modelId="{A81A5E8B-FE83-4A17-979D-820213D9C30A}" type="presOf" srcId="{9633D2DB-627D-41F2-BAA5-843E0795D23E}" destId="{3DADEF94-E66F-4704-AEB0-B149EDC95CD1}" srcOrd="0" destOrd="0" presId="urn:microsoft.com/office/officeart/2005/8/layout/lProcess2"/>
    <dgm:cxn modelId="{31C7E48D-4B02-468F-A791-08A480F02949}" type="presOf" srcId="{1E8AF158-1C1E-439F-AA84-E7B41CDD0643}" destId="{970C0AFD-A4C0-4C88-AC2F-37FFEE058CCE}" srcOrd="1" destOrd="0" presId="urn:microsoft.com/office/officeart/2005/8/layout/lProcess2"/>
    <dgm:cxn modelId="{F8334691-FF95-4DC3-B8C6-3827B3018B5D}" srcId="{1E8AF158-1C1E-439F-AA84-E7B41CDD0643}" destId="{967BD3EB-85EB-4343-A11C-44E2083BD3C3}" srcOrd="5" destOrd="0" parTransId="{99DF66A4-3C93-432C-A2D8-1F7BF3B59F62}" sibTransId="{2B5E3807-96B9-46A8-9EB8-2CAD1134A25D}"/>
    <dgm:cxn modelId="{76394B98-5825-402B-82E4-50F3F89CF3B4}" srcId="{E7A436F9-1137-4B97-82B3-9D34CE591E04}" destId="{CFCA457B-EFAE-4D13-BEDC-FAFBEB7D6698}" srcOrd="2" destOrd="0" parTransId="{B7EDBEBF-0326-43E6-9E6E-4E9051CA412C}" sibTransId="{6594A674-D01D-4B6C-B0DC-9DA81F47C443}"/>
    <dgm:cxn modelId="{B109399F-8DDB-44A4-8334-F5FC18908E4F}" type="presOf" srcId="{967BD3EB-85EB-4343-A11C-44E2083BD3C3}" destId="{D5EFBD43-FDB9-416C-BCC3-B82EAB0722B8}" srcOrd="0" destOrd="0" presId="urn:microsoft.com/office/officeart/2005/8/layout/lProcess2"/>
    <dgm:cxn modelId="{1AA349A0-C383-417E-9E36-F6561FE28480}" srcId="{CFCA457B-EFAE-4D13-BEDC-FAFBEB7D6698}" destId="{85B8D636-3E5E-46A9-8F6B-273E5D6934C5}" srcOrd="3" destOrd="0" parTransId="{CECA6FF1-4D46-4F52-8A58-49C848D0B467}" sibTransId="{BF5EDD61-C028-48EC-BB39-7C8F27F19F8D}"/>
    <dgm:cxn modelId="{68003EAD-50A9-467F-A2E2-F9A5FB9DFC83}" srcId="{D87CF9BC-223E-445E-9DED-209B44821480}" destId="{6A71DF6D-FA56-4240-863C-1305B0646168}" srcOrd="0" destOrd="0" parTransId="{1B788F28-09C2-4A55-B623-EE01DC96DE21}" sibTransId="{BEF9884C-363B-4BD9-A5E0-ECAADD0EF27E}"/>
    <dgm:cxn modelId="{D8A053B0-B93B-4F03-8B3B-CFD5D1001D7B}" type="presOf" srcId="{125FE79F-CA2F-4BFD-9E6A-11EAA4C4B964}" destId="{3F76A777-30A1-403C-940F-BC53C1A7A9D3}" srcOrd="0" destOrd="0" presId="urn:microsoft.com/office/officeart/2005/8/layout/lProcess2"/>
    <dgm:cxn modelId="{8FD778B3-917C-4854-9073-D123CF0687CC}" srcId="{1E8AF158-1C1E-439F-AA84-E7B41CDD0643}" destId="{5BE7BA52-2279-48B4-A1AB-B7D055823C77}" srcOrd="0" destOrd="0" parTransId="{31E93A54-B3F5-448B-86F6-0C027B4FCD48}" sibTransId="{B55D72C4-2F32-4B60-A0DD-7CEA84030183}"/>
    <dgm:cxn modelId="{559114B7-D48B-438B-B375-8C9ACAB37BF4}" srcId="{1E8AF158-1C1E-439F-AA84-E7B41CDD0643}" destId="{B633964E-9BB7-4CE4-83C8-45BFE9847C24}" srcOrd="1" destOrd="0" parTransId="{33146591-53C6-4419-8D52-4859F596A98D}" sibTransId="{9831DCC4-EC95-46F3-988A-EF09F453D497}"/>
    <dgm:cxn modelId="{DF9836B8-E1FF-4421-9054-ADBA914C815E}" srcId="{D87CF9BC-223E-445E-9DED-209B44821480}" destId="{7B98CEBC-9454-4F88-B4D8-5104A5EB291F}" srcOrd="1" destOrd="0" parTransId="{2000527D-176A-4641-9985-E7C575C8A23A}" sibTransId="{341AE966-C810-4527-94CF-1FD6B737522B}"/>
    <dgm:cxn modelId="{6C7778C0-2510-4F06-9E25-2D331B2086D3}" type="presOf" srcId="{D87CF9BC-223E-445E-9DED-209B44821480}" destId="{CA50C39A-945E-4023-8937-D622907379D7}" srcOrd="0" destOrd="0" presId="urn:microsoft.com/office/officeart/2005/8/layout/lProcess2"/>
    <dgm:cxn modelId="{7471CCC4-CA2F-45EE-B79C-522827205920}" type="presOf" srcId="{CFCA457B-EFAE-4D13-BEDC-FAFBEB7D6698}" destId="{EE94E36A-72D6-4B4B-B4B9-AC7AF1658ABF}" srcOrd="1" destOrd="0" presId="urn:microsoft.com/office/officeart/2005/8/layout/lProcess2"/>
    <dgm:cxn modelId="{9704F0C4-6352-4745-B92C-70FF73255493}" srcId="{D87CF9BC-223E-445E-9DED-209B44821480}" destId="{9633D2DB-627D-41F2-BAA5-843E0795D23E}" srcOrd="2" destOrd="0" parTransId="{3679CECF-5A69-4A0D-B23B-098458C8EEC8}" sibTransId="{5BEC8B22-18B1-466C-9589-0B7B431C0808}"/>
    <dgm:cxn modelId="{D173C1C6-BC72-47BF-9EA5-5DAEE43D36B0}" type="presOf" srcId="{5BE7BA52-2279-48B4-A1AB-B7D055823C77}" destId="{13C3AFBD-6436-4681-A763-8A64F69E81A3}" srcOrd="0" destOrd="0" presId="urn:microsoft.com/office/officeart/2005/8/layout/lProcess2"/>
    <dgm:cxn modelId="{340591D7-8EE7-430E-BADD-61D07F5C04C6}" srcId="{1E8AF158-1C1E-439F-AA84-E7B41CDD0643}" destId="{125FE79F-CA2F-4BFD-9E6A-11EAA4C4B964}" srcOrd="2" destOrd="0" parTransId="{091FF1DA-4B14-4CF9-9AF4-59DC4547AB5F}" sibTransId="{B1BD0B74-CF88-4815-99B1-C627AD1E8B98}"/>
    <dgm:cxn modelId="{CEF56EE9-A5C3-4287-8710-8692B79D73A3}" type="presOf" srcId="{BFB182C0-0A06-4325-B67D-0EACE871B88F}" destId="{3537CE57-4173-4029-80CE-3E15B1C6C4EE}" srcOrd="0" destOrd="0" presId="urn:microsoft.com/office/officeart/2005/8/layout/lProcess2"/>
    <dgm:cxn modelId="{7BAFD3EB-DDD2-40A8-95A0-AFA420F75965}" srcId="{CFCA457B-EFAE-4D13-BEDC-FAFBEB7D6698}" destId="{95A49384-4087-4617-9004-034B0EF294D9}" srcOrd="2" destOrd="0" parTransId="{0E34B6EA-A78E-4108-AFD9-92CC575923A1}" sibTransId="{9D8D1DD5-1676-4B03-A189-7467275B60B3}"/>
    <dgm:cxn modelId="{9ACFA1F2-1FF5-4658-A003-F0AA7A771AEF}" srcId="{E7A436F9-1137-4B97-82B3-9D34CE591E04}" destId="{1E8AF158-1C1E-439F-AA84-E7B41CDD0643}" srcOrd="1" destOrd="0" parTransId="{78B682FD-9713-49E8-A43D-FFC12C23F841}" sibTransId="{8F617B15-D52E-4C3F-A939-22507193AC90}"/>
    <dgm:cxn modelId="{ED7BA6FA-3CCF-4208-B083-34DD4A7BD1DB}" type="presOf" srcId="{E7A436F9-1137-4B97-82B3-9D34CE591E04}" destId="{23B01769-0BE2-4DDC-9A80-1E013FF3962A}" srcOrd="0" destOrd="0" presId="urn:microsoft.com/office/officeart/2005/8/layout/lProcess2"/>
    <dgm:cxn modelId="{1162BFFD-C60B-4465-9234-5936A779F92B}" srcId="{1E8AF158-1C1E-439F-AA84-E7B41CDD0643}" destId="{8AF4B4A6-7BD7-4B53-9576-4E6FB56A06A5}" srcOrd="3" destOrd="0" parTransId="{2340EE31-D694-47C2-938A-98116653BCDB}" sibTransId="{28AA2089-7D41-4274-AA3E-9722199E79A4}"/>
    <dgm:cxn modelId="{781A1EF5-9B58-4445-BEA0-3885E721C8E9}" type="presParOf" srcId="{23B01769-0BE2-4DDC-9A80-1E013FF3962A}" destId="{44C107E8-E9E4-4368-A933-83CFFD191580}" srcOrd="0" destOrd="0" presId="urn:microsoft.com/office/officeart/2005/8/layout/lProcess2"/>
    <dgm:cxn modelId="{E746041A-E50A-410D-8750-DA1C96D0362B}" type="presParOf" srcId="{44C107E8-E9E4-4368-A933-83CFFD191580}" destId="{CA50C39A-945E-4023-8937-D622907379D7}" srcOrd="0" destOrd="0" presId="urn:microsoft.com/office/officeart/2005/8/layout/lProcess2"/>
    <dgm:cxn modelId="{6AC6FBA2-1F0C-40C6-AF41-617FE3C5CA1E}" type="presParOf" srcId="{44C107E8-E9E4-4368-A933-83CFFD191580}" destId="{17A5D864-4756-422D-A065-4763102846CF}" srcOrd="1" destOrd="0" presId="urn:microsoft.com/office/officeart/2005/8/layout/lProcess2"/>
    <dgm:cxn modelId="{7666DB90-299E-494C-8896-FE1E614263EC}" type="presParOf" srcId="{44C107E8-E9E4-4368-A933-83CFFD191580}" destId="{4259EAC6-AFFA-4ACB-8B52-CC1220814A8C}" srcOrd="2" destOrd="0" presId="urn:microsoft.com/office/officeart/2005/8/layout/lProcess2"/>
    <dgm:cxn modelId="{E8E05DAA-C7F1-4DD9-A50A-CE1FBC15A4BE}" type="presParOf" srcId="{4259EAC6-AFFA-4ACB-8B52-CC1220814A8C}" destId="{03D6467F-082C-4FF4-A6AB-DE28B6A54F43}" srcOrd="0" destOrd="0" presId="urn:microsoft.com/office/officeart/2005/8/layout/lProcess2"/>
    <dgm:cxn modelId="{75F0AF92-2C3A-4E3E-AD95-D7D2977020E7}" type="presParOf" srcId="{03D6467F-082C-4FF4-A6AB-DE28B6A54F43}" destId="{DFD95E10-17F9-4CFE-B3F2-F0B2F5E71538}" srcOrd="0" destOrd="0" presId="urn:microsoft.com/office/officeart/2005/8/layout/lProcess2"/>
    <dgm:cxn modelId="{1C10EE97-0E03-43EC-ADBC-6E096E8519D5}" type="presParOf" srcId="{03D6467F-082C-4FF4-A6AB-DE28B6A54F43}" destId="{4876AD40-EC6B-4E63-B712-4391B107C1A5}" srcOrd="1" destOrd="0" presId="urn:microsoft.com/office/officeart/2005/8/layout/lProcess2"/>
    <dgm:cxn modelId="{F8BEA162-0380-4E8F-A92C-05A8DB886712}" type="presParOf" srcId="{03D6467F-082C-4FF4-A6AB-DE28B6A54F43}" destId="{BDE690AA-86C6-4CBA-8F9A-3BC45D56C573}" srcOrd="2" destOrd="0" presId="urn:microsoft.com/office/officeart/2005/8/layout/lProcess2"/>
    <dgm:cxn modelId="{6FCA1AC7-4747-4579-8430-BE5857BF843F}" type="presParOf" srcId="{03D6467F-082C-4FF4-A6AB-DE28B6A54F43}" destId="{269D31A9-F84D-4623-8DFC-2B6C91FA7E87}" srcOrd="3" destOrd="0" presId="urn:microsoft.com/office/officeart/2005/8/layout/lProcess2"/>
    <dgm:cxn modelId="{EAAF914B-5238-4D0C-9155-7D62A919897C}" type="presParOf" srcId="{03D6467F-082C-4FF4-A6AB-DE28B6A54F43}" destId="{3DADEF94-E66F-4704-AEB0-B149EDC95CD1}" srcOrd="4" destOrd="0" presId="urn:microsoft.com/office/officeart/2005/8/layout/lProcess2"/>
    <dgm:cxn modelId="{13331EC9-FCCB-455C-AF36-8B5A4CA86E68}" type="presParOf" srcId="{03D6467F-082C-4FF4-A6AB-DE28B6A54F43}" destId="{FA010225-F501-4DD1-9959-067B02ABC1CE}" srcOrd="5" destOrd="0" presId="urn:microsoft.com/office/officeart/2005/8/layout/lProcess2"/>
    <dgm:cxn modelId="{5C6CD58B-1013-4218-AA34-7A0EC1F58A13}" type="presParOf" srcId="{03D6467F-082C-4FF4-A6AB-DE28B6A54F43}" destId="{B80F43AD-F56E-493A-B767-D5EA43BA6DED}" srcOrd="6" destOrd="0" presId="urn:microsoft.com/office/officeart/2005/8/layout/lProcess2"/>
    <dgm:cxn modelId="{B159EA81-65DC-4334-B7BC-076FF47C6BEA}" type="presParOf" srcId="{03D6467F-082C-4FF4-A6AB-DE28B6A54F43}" destId="{BB9EAC50-CBF5-4640-9F73-16CD7733E686}" srcOrd="7" destOrd="0" presId="urn:microsoft.com/office/officeart/2005/8/layout/lProcess2"/>
    <dgm:cxn modelId="{0834447E-3132-44EB-994E-471F0931B230}" type="presParOf" srcId="{03D6467F-082C-4FF4-A6AB-DE28B6A54F43}" destId="{3537CE57-4173-4029-80CE-3E15B1C6C4EE}" srcOrd="8" destOrd="0" presId="urn:microsoft.com/office/officeart/2005/8/layout/lProcess2"/>
    <dgm:cxn modelId="{7D1593CE-98BF-4FDA-B74C-CDA694731AA1}" type="presParOf" srcId="{23B01769-0BE2-4DDC-9A80-1E013FF3962A}" destId="{A64CF220-EA9A-4B3B-822F-38A64C773B95}" srcOrd="1" destOrd="0" presId="urn:microsoft.com/office/officeart/2005/8/layout/lProcess2"/>
    <dgm:cxn modelId="{38A6EEBD-A071-471A-9277-C4F57201A99B}" type="presParOf" srcId="{23B01769-0BE2-4DDC-9A80-1E013FF3962A}" destId="{872EEEF7-1F7D-4528-8B14-C360ECC07828}" srcOrd="2" destOrd="0" presId="urn:microsoft.com/office/officeart/2005/8/layout/lProcess2"/>
    <dgm:cxn modelId="{04EBAEB6-803E-4B5B-A5F6-2FC3FE1DFDE8}" type="presParOf" srcId="{872EEEF7-1F7D-4528-8B14-C360ECC07828}" destId="{C86F18DD-BD45-42E9-AE9A-0F76A066E094}" srcOrd="0" destOrd="0" presId="urn:microsoft.com/office/officeart/2005/8/layout/lProcess2"/>
    <dgm:cxn modelId="{6D7C5871-6568-4958-AF58-BC8F30576D27}" type="presParOf" srcId="{872EEEF7-1F7D-4528-8B14-C360ECC07828}" destId="{970C0AFD-A4C0-4C88-AC2F-37FFEE058CCE}" srcOrd="1" destOrd="0" presId="urn:microsoft.com/office/officeart/2005/8/layout/lProcess2"/>
    <dgm:cxn modelId="{A07F09E6-F73A-4EC1-9415-98CD8DD3D1CE}" type="presParOf" srcId="{872EEEF7-1F7D-4528-8B14-C360ECC07828}" destId="{52374D05-4EED-4805-A944-0A053768D088}" srcOrd="2" destOrd="0" presId="urn:microsoft.com/office/officeart/2005/8/layout/lProcess2"/>
    <dgm:cxn modelId="{EB27EF26-A232-48E7-B2A6-9B4D3E73F370}" type="presParOf" srcId="{52374D05-4EED-4805-A944-0A053768D088}" destId="{DB89A3B3-82E6-4F2D-81F5-39A3CDCBB963}" srcOrd="0" destOrd="0" presId="urn:microsoft.com/office/officeart/2005/8/layout/lProcess2"/>
    <dgm:cxn modelId="{0CA37015-8115-4ABE-B825-23AFD92826AC}" type="presParOf" srcId="{DB89A3B3-82E6-4F2D-81F5-39A3CDCBB963}" destId="{13C3AFBD-6436-4681-A763-8A64F69E81A3}" srcOrd="0" destOrd="0" presId="urn:microsoft.com/office/officeart/2005/8/layout/lProcess2"/>
    <dgm:cxn modelId="{86786EF4-1CF7-425F-BEFF-25560EF8DB24}" type="presParOf" srcId="{DB89A3B3-82E6-4F2D-81F5-39A3CDCBB963}" destId="{F76707DC-1948-4606-A62D-5902F8E4234E}" srcOrd="1" destOrd="0" presId="urn:microsoft.com/office/officeart/2005/8/layout/lProcess2"/>
    <dgm:cxn modelId="{DD747852-0542-43A6-BF4B-8C2A2F9BF42F}" type="presParOf" srcId="{DB89A3B3-82E6-4F2D-81F5-39A3CDCBB963}" destId="{65413A07-2A0E-4964-9930-4D0FB0935A04}" srcOrd="2" destOrd="0" presId="urn:microsoft.com/office/officeart/2005/8/layout/lProcess2"/>
    <dgm:cxn modelId="{16459A4B-A0A2-475E-A2DA-A18C5F64259A}" type="presParOf" srcId="{DB89A3B3-82E6-4F2D-81F5-39A3CDCBB963}" destId="{1B2C1FCD-DD5D-40BA-B5A2-43D9CFC4B787}" srcOrd="3" destOrd="0" presId="urn:microsoft.com/office/officeart/2005/8/layout/lProcess2"/>
    <dgm:cxn modelId="{FDBCB1D9-AF42-42AF-B322-E957858C620D}" type="presParOf" srcId="{DB89A3B3-82E6-4F2D-81F5-39A3CDCBB963}" destId="{3F76A777-30A1-403C-940F-BC53C1A7A9D3}" srcOrd="4" destOrd="0" presId="urn:microsoft.com/office/officeart/2005/8/layout/lProcess2"/>
    <dgm:cxn modelId="{DAD8A9E5-CECE-4E6C-AC17-F33E4ADA27A0}" type="presParOf" srcId="{DB89A3B3-82E6-4F2D-81F5-39A3CDCBB963}" destId="{81DCDB01-02DA-46AE-A91E-E2C75AA798C1}" srcOrd="5" destOrd="0" presId="urn:microsoft.com/office/officeart/2005/8/layout/lProcess2"/>
    <dgm:cxn modelId="{1D546471-1FF4-459A-8CEE-5B3AB4543025}" type="presParOf" srcId="{DB89A3B3-82E6-4F2D-81F5-39A3CDCBB963}" destId="{63D4C9CC-E5F8-4644-B98E-DCE2E1EA6A6D}" srcOrd="6" destOrd="0" presId="urn:microsoft.com/office/officeart/2005/8/layout/lProcess2"/>
    <dgm:cxn modelId="{943D4B58-2F00-477E-AB8B-F63EBCBB2F06}" type="presParOf" srcId="{DB89A3B3-82E6-4F2D-81F5-39A3CDCBB963}" destId="{40538B10-9C35-402C-B784-201BFE8729D5}" srcOrd="7" destOrd="0" presId="urn:microsoft.com/office/officeart/2005/8/layout/lProcess2"/>
    <dgm:cxn modelId="{DD48B3F0-6CBC-40A7-B427-7053780A3B51}" type="presParOf" srcId="{DB89A3B3-82E6-4F2D-81F5-39A3CDCBB963}" destId="{3B7C69CB-AF36-40F5-A2E6-A2DCB327F928}" srcOrd="8" destOrd="0" presId="urn:microsoft.com/office/officeart/2005/8/layout/lProcess2"/>
    <dgm:cxn modelId="{293306AA-59C4-4FCB-B19E-86A0913BC7E4}" type="presParOf" srcId="{DB89A3B3-82E6-4F2D-81F5-39A3CDCBB963}" destId="{F580B00D-63FE-438E-ADBD-C55404BC7C12}" srcOrd="9" destOrd="0" presId="urn:microsoft.com/office/officeart/2005/8/layout/lProcess2"/>
    <dgm:cxn modelId="{5D60EA77-0C1B-4638-9109-2730BD25DBB1}" type="presParOf" srcId="{DB89A3B3-82E6-4F2D-81F5-39A3CDCBB963}" destId="{D5EFBD43-FDB9-416C-BCC3-B82EAB0722B8}" srcOrd="10" destOrd="0" presId="urn:microsoft.com/office/officeart/2005/8/layout/lProcess2"/>
    <dgm:cxn modelId="{E64F2F2B-7296-465A-8276-CF9779D2A9BC}" type="presParOf" srcId="{23B01769-0BE2-4DDC-9A80-1E013FF3962A}" destId="{AE2F4B8F-E17A-4E9D-B9E9-6610FED6C543}" srcOrd="3" destOrd="0" presId="urn:microsoft.com/office/officeart/2005/8/layout/lProcess2"/>
    <dgm:cxn modelId="{034587AA-52AA-49C2-94DE-081803798B75}" type="presParOf" srcId="{23B01769-0BE2-4DDC-9A80-1E013FF3962A}" destId="{6FF7A49E-F667-48F0-AAD1-B281886A49ED}" srcOrd="4" destOrd="0" presId="urn:microsoft.com/office/officeart/2005/8/layout/lProcess2"/>
    <dgm:cxn modelId="{00DCF366-D5F3-4013-9457-B07EC70C705A}" type="presParOf" srcId="{6FF7A49E-F667-48F0-AAD1-B281886A49ED}" destId="{8583A8F4-EFBE-40C8-A8A7-481D5A130124}" srcOrd="0" destOrd="0" presId="urn:microsoft.com/office/officeart/2005/8/layout/lProcess2"/>
    <dgm:cxn modelId="{E039BB70-B07A-425A-A49A-547AC7B86DEB}" type="presParOf" srcId="{6FF7A49E-F667-48F0-AAD1-B281886A49ED}" destId="{EE94E36A-72D6-4B4B-B4B9-AC7AF1658ABF}" srcOrd="1" destOrd="0" presId="urn:microsoft.com/office/officeart/2005/8/layout/lProcess2"/>
    <dgm:cxn modelId="{1564E28E-62D1-4A5B-8DBA-F5030C06819A}" type="presParOf" srcId="{6FF7A49E-F667-48F0-AAD1-B281886A49ED}" destId="{F0FA387E-9113-4EAE-B061-B77B7079B2B6}" srcOrd="2" destOrd="0" presId="urn:microsoft.com/office/officeart/2005/8/layout/lProcess2"/>
    <dgm:cxn modelId="{64621703-7740-4A6F-98EE-1434A1A6004F}" type="presParOf" srcId="{F0FA387E-9113-4EAE-B061-B77B7079B2B6}" destId="{EFBD578A-B771-4143-8391-0F06A32FB1F9}" srcOrd="0" destOrd="0" presId="urn:microsoft.com/office/officeart/2005/8/layout/lProcess2"/>
    <dgm:cxn modelId="{13364A7C-AF5A-4D32-A62C-030BF9AD3DB5}" type="presParOf" srcId="{EFBD578A-B771-4143-8391-0F06A32FB1F9}" destId="{77DECD6C-DCDA-4428-B42F-DA5930D7B5BF}" srcOrd="0" destOrd="0" presId="urn:microsoft.com/office/officeart/2005/8/layout/lProcess2"/>
    <dgm:cxn modelId="{B5E96030-638E-4B10-87A7-19BF63EC5002}" type="presParOf" srcId="{EFBD578A-B771-4143-8391-0F06A32FB1F9}" destId="{C2ACF8BB-063E-4046-B6C6-3DA01B5BC4A2}" srcOrd="1" destOrd="0" presId="urn:microsoft.com/office/officeart/2005/8/layout/lProcess2"/>
    <dgm:cxn modelId="{2C3CB009-13E4-4641-9ED5-9961E3D7FD3A}" type="presParOf" srcId="{EFBD578A-B771-4143-8391-0F06A32FB1F9}" destId="{8E55F9FD-8388-471F-B3DE-828C4672BED1}" srcOrd="2" destOrd="0" presId="urn:microsoft.com/office/officeart/2005/8/layout/lProcess2"/>
    <dgm:cxn modelId="{08CCEF20-CB79-48F2-8095-C3CCDE6E42FC}" type="presParOf" srcId="{EFBD578A-B771-4143-8391-0F06A32FB1F9}" destId="{6FBCACC2-2D77-4AA7-AF37-758FEDB9DE29}" srcOrd="3" destOrd="0" presId="urn:microsoft.com/office/officeart/2005/8/layout/lProcess2"/>
    <dgm:cxn modelId="{C2A19302-E1C9-4FD9-BCB3-D59A55E911BD}" type="presParOf" srcId="{EFBD578A-B771-4143-8391-0F06A32FB1F9}" destId="{FB28ADC1-381D-440B-B905-17AF948156FD}" srcOrd="4" destOrd="0" presId="urn:microsoft.com/office/officeart/2005/8/layout/lProcess2"/>
    <dgm:cxn modelId="{9A2BB9DD-4CE9-4142-818C-398AAE916909}" type="presParOf" srcId="{EFBD578A-B771-4143-8391-0F06A32FB1F9}" destId="{CA079F2F-A918-4224-B16C-86810277026B}" srcOrd="5" destOrd="0" presId="urn:microsoft.com/office/officeart/2005/8/layout/lProcess2"/>
    <dgm:cxn modelId="{EBF20CEA-E1DC-4D9D-9596-080748DDA68F}" type="presParOf" srcId="{EFBD578A-B771-4143-8391-0F06A32FB1F9}" destId="{6980E0EB-843C-4580-A471-C4C287698C3F}"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BBCE3-6E5B-4B69-A19F-DC9CDB33935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8E36DAF-4D1A-49F0-A0D8-4817F6F71689}">
      <dgm:prSet/>
      <dgm:spPr/>
      <dgm:t>
        <a:bodyPr/>
        <a:lstStyle/>
        <a:p>
          <a:pPr>
            <a:lnSpc>
              <a:spcPct val="100000"/>
            </a:lnSpc>
          </a:pPr>
          <a:r>
            <a:rPr lang="en-US" b="0" i="0"/>
            <a:t>Aztec Scholarships</a:t>
          </a:r>
          <a:endParaRPr lang="en-US"/>
        </a:p>
      </dgm:t>
    </dgm:pt>
    <dgm:pt modelId="{2EC01438-817D-4A88-AA45-25BDB7BE87F2}" type="parTrans" cxnId="{71F4DF06-9700-42CE-A37C-132809C9BFDE}">
      <dgm:prSet/>
      <dgm:spPr/>
      <dgm:t>
        <a:bodyPr/>
        <a:lstStyle/>
        <a:p>
          <a:endParaRPr lang="en-US"/>
        </a:p>
      </dgm:t>
    </dgm:pt>
    <dgm:pt modelId="{94D1FAD6-F0D7-4DC3-A36F-B0A8F0258D25}" type="sibTrans" cxnId="{71F4DF06-9700-42CE-A37C-132809C9BFDE}">
      <dgm:prSet/>
      <dgm:spPr/>
      <dgm:t>
        <a:bodyPr/>
        <a:lstStyle/>
        <a:p>
          <a:endParaRPr lang="en-US"/>
        </a:p>
      </dgm:t>
    </dgm:pt>
    <dgm:pt modelId="{031FE227-C9F4-43B2-B424-211ECB3F011A}">
      <dgm:prSet/>
      <dgm:spPr/>
      <dgm:t>
        <a:bodyPr/>
        <a:lstStyle/>
        <a:p>
          <a:pPr>
            <a:lnSpc>
              <a:spcPct val="100000"/>
            </a:lnSpc>
          </a:pPr>
          <a:r>
            <a:rPr lang="en-US" b="0" i="0"/>
            <a:t>Office of Graduate Studies</a:t>
          </a:r>
          <a:endParaRPr lang="en-US"/>
        </a:p>
      </dgm:t>
    </dgm:pt>
    <dgm:pt modelId="{810C047E-DCDA-43A2-B79F-AC76372F449D}" type="parTrans" cxnId="{3A4CB7B1-1DBF-4A61-BAEB-27DA4FB61EFB}">
      <dgm:prSet/>
      <dgm:spPr/>
      <dgm:t>
        <a:bodyPr/>
        <a:lstStyle/>
        <a:p>
          <a:endParaRPr lang="en-US"/>
        </a:p>
      </dgm:t>
    </dgm:pt>
    <dgm:pt modelId="{AD20CF12-F2CA-4944-9339-0A83A3DEC5E3}" type="sibTrans" cxnId="{3A4CB7B1-1DBF-4A61-BAEB-27DA4FB61EFB}">
      <dgm:prSet/>
      <dgm:spPr/>
      <dgm:t>
        <a:bodyPr/>
        <a:lstStyle/>
        <a:p>
          <a:endParaRPr lang="en-US"/>
        </a:p>
      </dgm:t>
    </dgm:pt>
    <dgm:pt modelId="{86EA7537-B646-4306-B33B-7016875EA615}">
      <dgm:prSet/>
      <dgm:spPr/>
      <dgm:t>
        <a:bodyPr/>
        <a:lstStyle/>
        <a:p>
          <a:pPr>
            <a:lnSpc>
              <a:spcPct val="100000"/>
            </a:lnSpc>
          </a:pPr>
          <a:r>
            <a:rPr lang="en-US" b="0" i="0"/>
            <a:t>School of Public Affairs Scholarships</a:t>
          </a:r>
          <a:endParaRPr lang="en-US"/>
        </a:p>
      </dgm:t>
    </dgm:pt>
    <dgm:pt modelId="{B75C2936-9162-4051-87A7-7129864ADAF9}" type="parTrans" cxnId="{E808ED83-43C3-4FE2-8E07-C00C0650942E}">
      <dgm:prSet/>
      <dgm:spPr/>
      <dgm:t>
        <a:bodyPr/>
        <a:lstStyle/>
        <a:p>
          <a:endParaRPr lang="en-US"/>
        </a:p>
      </dgm:t>
    </dgm:pt>
    <dgm:pt modelId="{9A3570B4-792E-4C97-84FD-D8930F95D641}" type="sibTrans" cxnId="{E808ED83-43C3-4FE2-8E07-C00C0650942E}">
      <dgm:prSet/>
      <dgm:spPr/>
      <dgm:t>
        <a:bodyPr/>
        <a:lstStyle/>
        <a:p>
          <a:endParaRPr lang="en-US"/>
        </a:p>
      </dgm:t>
    </dgm:pt>
    <dgm:pt modelId="{299A6B1A-7B17-48EE-ADF7-9D34250668AE}">
      <dgm:prSet/>
      <dgm:spPr/>
      <dgm:t>
        <a:bodyPr/>
        <a:lstStyle/>
        <a:p>
          <a:pPr>
            <a:lnSpc>
              <a:spcPct val="100000"/>
            </a:lnSpc>
          </a:pPr>
          <a:r>
            <a:rPr lang="en-US" b="0" i="0"/>
            <a:t>External Funding Bodies</a:t>
          </a:r>
          <a:endParaRPr lang="en-US"/>
        </a:p>
      </dgm:t>
    </dgm:pt>
    <dgm:pt modelId="{2BA57F4B-4F82-4882-91D7-E70076CBD813}" type="parTrans" cxnId="{3CB052A9-21B4-4C42-9065-8126C086C2CD}">
      <dgm:prSet/>
      <dgm:spPr/>
      <dgm:t>
        <a:bodyPr/>
        <a:lstStyle/>
        <a:p>
          <a:endParaRPr lang="en-US"/>
        </a:p>
      </dgm:t>
    </dgm:pt>
    <dgm:pt modelId="{5C8E4AAE-67C1-48A0-A1A8-28BAA7508660}" type="sibTrans" cxnId="{3CB052A9-21B4-4C42-9065-8126C086C2CD}">
      <dgm:prSet/>
      <dgm:spPr/>
      <dgm:t>
        <a:bodyPr/>
        <a:lstStyle/>
        <a:p>
          <a:endParaRPr lang="en-US"/>
        </a:p>
      </dgm:t>
    </dgm:pt>
    <dgm:pt modelId="{7E8CB9F5-6F56-48A7-8B31-07A0BB5DBAEF}" type="pres">
      <dgm:prSet presAssocID="{8CFBBCE3-6E5B-4B69-A19F-DC9CDB339359}" presName="root" presStyleCnt="0">
        <dgm:presLayoutVars>
          <dgm:dir/>
          <dgm:resizeHandles val="exact"/>
        </dgm:presLayoutVars>
      </dgm:prSet>
      <dgm:spPr/>
    </dgm:pt>
    <dgm:pt modelId="{6660D7F0-4DA3-4C25-87C0-1152857A4F0F}" type="pres">
      <dgm:prSet presAssocID="{F8E36DAF-4D1A-49F0-A0D8-4817F6F71689}" presName="compNode" presStyleCnt="0"/>
      <dgm:spPr/>
    </dgm:pt>
    <dgm:pt modelId="{CAF8853F-8F60-499E-BDC2-A4BDC2DCB71D}" type="pres">
      <dgm:prSet presAssocID="{F8E36DAF-4D1A-49F0-A0D8-4817F6F7168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with solid fill"/>
        </a:ext>
      </dgm:extLst>
    </dgm:pt>
    <dgm:pt modelId="{1106CCD4-AD15-42CE-A07B-E8A57601D087}" type="pres">
      <dgm:prSet presAssocID="{F8E36DAF-4D1A-49F0-A0D8-4817F6F71689}" presName="spaceRect" presStyleCnt="0"/>
      <dgm:spPr/>
    </dgm:pt>
    <dgm:pt modelId="{ABED1979-18C1-4121-8B76-E2B45CEBFF99}" type="pres">
      <dgm:prSet presAssocID="{F8E36DAF-4D1A-49F0-A0D8-4817F6F71689}" presName="textRect" presStyleLbl="revTx" presStyleIdx="0" presStyleCnt="4">
        <dgm:presLayoutVars>
          <dgm:chMax val="1"/>
          <dgm:chPref val="1"/>
        </dgm:presLayoutVars>
      </dgm:prSet>
      <dgm:spPr/>
    </dgm:pt>
    <dgm:pt modelId="{65F617BE-36BE-48D2-ADA4-A222F6A368D4}" type="pres">
      <dgm:prSet presAssocID="{94D1FAD6-F0D7-4DC3-A36F-B0A8F0258D25}" presName="sibTrans" presStyleCnt="0"/>
      <dgm:spPr/>
    </dgm:pt>
    <dgm:pt modelId="{7328DC68-65FC-45CD-AAAA-CB526EFD1EF6}" type="pres">
      <dgm:prSet presAssocID="{031FE227-C9F4-43B2-B424-211ECB3F011A}" presName="compNode" presStyleCnt="0"/>
      <dgm:spPr/>
    </dgm:pt>
    <dgm:pt modelId="{FB64A851-809A-4CBA-8499-912229BE6D5A}" type="pres">
      <dgm:prSet presAssocID="{031FE227-C9F4-43B2-B424-211ECB3F011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with solid fill"/>
        </a:ext>
      </dgm:extLst>
    </dgm:pt>
    <dgm:pt modelId="{B7E4BBB7-650A-44A6-8FB3-C378012F970C}" type="pres">
      <dgm:prSet presAssocID="{031FE227-C9F4-43B2-B424-211ECB3F011A}" presName="spaceRect" presStyleCnt="0"/>
      <dgm:spPr/>
    </dgm:pt>
    <dgm:pt modelId="{FA016BD6-9875-4A65-B242-746EC943A167}" type="pres">
      <dgm:prSet presAssocID="{031FE227-C9F4-43B2-B424-211ECB3F011A}" presName="textRect" presStyleLbl="revTx" presStyleIdx="1" presStyleCnt="4">
        <dgm:presLayoutVars>
          <dgm:chMax val="1"/>
          <dgm:chPref val="1"/>
        </dgm:presLayoutVars>
      </dgm:prSet>
      <dgm:spPr/>
    </dgm:pt>
    <dgm:pt modelId="{CBB0A77F-3CB6-4AFF-9867-B2095CEE7E6E}" type="pres">
      <dgm:prSet presAssocID="{AD20CF12-F2CA-4944-9339-0A83A3DEC5E3}" presName="sibTrans" presStyleCnt="0"/>
      <dgm:spPr/>
    </dgm:pt>
    <dgm:pt modelId="{99823FF9-3F62-46C9-86FC-1CA611A02A02}" type="pres">
      <dgm:prSet presAssocID="{86EA7537-B646-4306-B33B-7016875EA615}" presName="compNode" presStyleCnt="0"/>
      <dgm:spPr/>
    </dgm:pt>
    <dgm:pt modelId="{1237ACD1-730F-4FFD-8066-E1EA52ACCE9F}" type="pres">
      <dgm:prSet presAssocID="{86EA7537-B646-4306-B33B-7016875EA61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with solid fill"/>
        </a:ext>
      </dgm:extLst>
    </dgm:pt>
    <dgm:pt modelId="{5D73E95A-0044-4A49-922D-90462A4A01C3}" type="pres">
      <dgm:prSet presAssocID="{86EA7537-B646-4306-B33B-7016875EA615}" presName="spaceRect" presStyleCnt="0"/>
      <dgm:spPr/>
    </dgm:pt>
    <dgm:pt modelId="{DF383272-993D-4D12-9BE6-8DA9F7E47D19}" type="pres">
      <dgm:prSet presAssocID="{86EA7537-B646-4306-B33B-7016875EA615}" presName="textRect" presStyleLbl="revTx" presStyleIdx="2" presStyleCnt="4">
        <dgm:presLayoutVars>
          <dgm:chMax val="1"/>
          <dgm:chPref val="1"/>
        </dgm:presLayoutVars>
      </dgm:prSet>
      <dgm:spPr/>
    </dgm:pt>
    <dgm:pt modelId="{C421F402-7197-42F4-9635-2C93EC80BAF9}" type="pres">
      <dgm:prSet presAssocID="{9A3570B4-792E-4C97-84FD-D8930F95D641}" presName="sibTrans" presStyleCnt="0"/>
      <dgm:spPr/>
    </dgm:pt>
    <dgm:pt modelId="{B3B27FFC-EB39-45E6-B7E7-E1364224A198}" type="pres">
      <dgm:prSet presAssocID="{299A6B1A-7B17-48EE-ADF7-9D34250668AE}" presName="compNode" presStyleCnt="0"/>
      <dgm:spPr/>
    </dgm:pt>
    <dgm:pt modelId="{7DE08E6D-7F9B-413B-B0B6-6B4E7648B33D}" type="pres">
      <dgm:prSet presAssocID="{299A6B1A-7B17-48EE-ADF7-9D34250668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BCCB0009-D13A-48C5-AC04-552ACBD24079}" type="pres">
      <dgm:prSet presAssocID="{299A6B1A-7B17-48EE-ADF7-9D34250668AE}" presName="spaceRect" presStyleCnt="0"/>
      <dgm:spPr/>
    </dgm:pt>
    <dgm:pt modelId="{ABDE72ED-4852-410D-8FC7-E8B358C21355}" type="pres">
      <dgm:prSet presAssocID="{299A6B1A-7B17-48EE-ADF7-9D34250668AE}" presName="textRect" presStyleLbl="revTx" presStyleIdx="3" presStyleCnt="4">
        <dgm:presLayoutVars>
          <dgm:chMax val="1"/>
          <dgm:chPref val="1"/>
        </dgm:presLayoutVars>
      </dgm:prSet>
      <dgm:spPr/>
    </dgm:pt>
  </dgm:ptLst>
  <dgm:cxnLst>
    <dgm:cxn modelId="{71F4DF06-9700-42CE-A37C-132809C9BFDE}" srcId="{8CFBBCE3-6E5B-4B69-A19F-DC9CDB339359}" destId="{F8E36DAF-4D1A-49F0-A0D8-4817F6F71689}" srcOrd="0" destOrd="0" parTransId="{2EC01438-817D-4A88-AA45-25BDB7BE87F2}" sibTransId="{94D1FAD6-F0D7-4DC3-A36F-B0A8F0258D25}"/>
    <dgm:cxn modelId="{E30BAB0C-61C9-4B5E-8125-23B9C4313896}" type="presOf" srcId="{F8E36DAF-4D1A-49F0-A0D8-4817F6F71689}" destId="{ABED1979-18C1-4121-8B76-E2B45CEBFF99}" srcOrd="0" destOrd="0" presId="urn:microsoft.com/office/officeart/2018/2/layout/IconLabelList"/>
    <dgm:cxn modelId="{EBE1C83D-9C56-41E2-9E9F-F90E1A3953BD}" type="presOf" srcId="{031FE227-C9F4-43B2-B424-211ECB3F011A}" destId="{FA016BD6-9875-4A65-B242-746EC943A167}" srcOrd="0" destOrd="0" presId="urn:microsoft.com/office/officeart/2018/2/layout/IconLabelList"/>
    <dgm:cxn modelId="{E808ED83-43C3-4FE2-8E07-C00C0650942E}" srcId="{8CFBBCE3-6E5B-4B69-A19F-DC9CDB339359}" destId="{86EA7537-B646-4306-B33B-7016875EA615}" srcOrd="2" destOrd="0" parTransId="{B75C2936-9162-4051-87A7-7129864ADAF9}" sibTransId="{9A3570B4-792E-4C97-84FD-D8930F95D641}"/>
    <dgm:cxn modelId="{788FE591-9906-413E-90A7-14666797EA45}" type="presOf" srcId="{86EA7537-B646-4306-B33B-7016875EA615}" destId="{DF383272-993D-4D12-9BE6-8DA9F7E47D19}" srcOrd="0" destOrd="0" presId="urn:microsoft.com/office/officeart/2018/2/layout/IconLabelList"/>
    <dgm:cxn modelId="{B827B192-2601-4027-859A-FB1404F525BB}" type="presOf" srcId="{299A6B1A-7B17-48EE-ADF7-9D34250668AE}" destId="{ABDE72ED-4852-410D-8FC7-E8B358C21355}" srcOrd="0" destOrd="0" presId="urn:microsoft.com/office/officeart/2018/2/layout/IconLabelList"/>
    <dgm:cxn modelId="{3CB052A9-21B4-4C42-9065-8126C086C2CD}" srcId="{8CFBBCE3-6E5B-4B69-A19F-DC9CDB339359}" destId="{299A6B1A-7B17-48EE-ADF7-9D34250668AE}" srcOrd="3" destOrd="0" parTransId="{2BA57F4B-4F82-4882-91D7-E70076CBD813}" sibTransId="{5C8E4AAE-67C1-48A0-A1A8-28BAA7508660}"/>
    <dgm:cxn modelId="{3A4CB7B1-1DBF-4A61-BAEB-27DA4FB61EFB}" srcId="{8CFBBCE3-6E5B-4B69-A19F-DC9CDB339359}" destId="{031FE227-C9F4-43B2-B424-211ECB3F011A}" srcOrd="1" destOrd="0" parTransId="{810C047E-DCDA-43A2-B79F-AC76372F449D}" sibTransId="{AD20CF12-F2CA-4944-9339-0A83A3DEC5E3}"/>
    <dgm:cxn modelId="{3A5528EC-FC61-4862-8423-13B04F513B98}" type="presOf" srcId="{8CFBBCE3-6E5B-4B69-A19F-DC9CDB339359}" destId="{7E8CB9F5-6F56-48A7-8B31-07A0BB5DBAEF}" srcOrd="0" destOrd="0" presId="urn:microsoft.com/office/officeart/2018/2/layout/IconLabelList"/>
    <dgm:cxn modelId="{6D8D00CD-B032-40A8-BD9A-4FF29B82DDE5}" type="presParOf" srcId="{7E8CB9F5-6F56-48A7-8B31-07A0BB5DBAEF}" destId="{6660D7F0-4DA3-4C25-87C0-1152857A4F0F}" srcOrd="0" destOrd="0" presId="urn:microsoft.com/office/officeart/2018/2/layout/IconLabelList"/>
    <dgm:cxn modelId="{3446514B-9D94-446E-9D52-8A9726AB4787}" type="presParOf" srcId="{6660D7F0-4DA3-4C25-87C0-1152857A4F0F}" destId="{CAF8853F-8F60-499E-BDC2-A4BDC2DCB71D}" srcOrd="0" destOrd="0" presId="urn:microsoft.com/office/officeart/2018/2/layout/IconLabelList"/>
    <dgm:cxn modelId="{EC3F8D1D-B6B2-496F-A0DA-F5DD504ECEDD}" type="presParOf" srcId="{6660D7F0-4DA3-4C25-87C0-1152857A4F0F}" destId="{1106CCD4-AD15-42CE-A07B-E8A57601D087}" srcOrd="1" destOrd="0" presId="urn:microsoft.com/office/officeart/2018/2/layout/IconLabelList"/>
    <dgm:cxn modelId="{71D3572B-A6B0-4202-AF38-35A3AAC46390}" type="presParOf" srcId="{6660D7F0-4DA3-4C25-87C0-1152857A4F0F}" destId="{ABED1979-18C1-4121-8B76-E2B45CEBFF99}" srcOrd="2" destOrd="0" presId="urn:microsoft.com/office/officeart/2018/2/layout/IconLabelList"/>
    <dgm:cxn modelId="{3314F2B6-A996-4EBA-B08D-576757F253EE}" type="presParOf" srcId="{7E8CB9F5-6F56-48A7-8B31-07A0BB5DBAEF}" destId="{65F617BE-36BE-48D2-ADA4-A222F6A368D4}" srcOrd="1" destOrd="0" presId="urn:microsoft.com/office/officeart/2018/2/layout/IconLabelList"/>
    <dgm:cxn modelId="{6ADB19FC-BE3C-4DFE-8752-E759DC4AD657}" type="presParOf" srcId="{7E8CB9F5-6F56-48A7-8B31-07A0BB5DBAEF}" destId="{7328DC68-65FC-45CD-AAAA-CB526EFD1EF6}" srcOrd="2" destOrd="0" presId="urn:microsoft.com/office/officeart/2018/2/layout/IconLabelList"/>
    <dgm:cxn modelId="{425E2CE8-0C24-4DCD-AFC3-E6B94E097477}" type="presParOf" srcId="{7328DC68-65FC-45CD-AAAA-CB526EFD1EF6}" destId="{FB64A851-809A-4CBA-8499-912229BE6D5A}" srcOrd="0" destOrd="0" presId="urn:microsoft.com/office/officeart/2018/2/layout/IconLabelList"/>
    <dgm:cxn modelId="{53E599BD-C5A0-45FD-8699-EF4987202416}" type="presParOf" srcId="{7328DC68-65FC-45CD-AAAA-CB526EFD1EF6}" destId="{B7E4BBB7-650A-44A6-8FB3-C378012F970C}" srcOrd="1" destOrd="0" presId="urn:microsoft.com/office/officeart/2018/2/layout/IconLabelList"/>
    <dgm:cxn modelId="{61B4B5F8-1EDE-4236-8C86-9158A5A65631}" type="presParOf" srcId="{7328DC68-65FC-45CD-AAAA-CB526EFD1EF6}" destId="{FA016BD6-9875-4A65-B242-746EC943A167}" srcOrd="2" destOrd="0" presId="urn:microsoft.com/office/officeart/2018/2/layout/IconLabelList"/>
    <dgm:cxn modelId="{729373C3-977E-4A1A-92E8-7A40173C4DD3}" type="presParOf" srcId="{7E8CB9F5-6F56-48A7-8B31-07A0BB5DBAEF}" destId="{CBB0A77F-3CB6-4AFF-9867-B2095CEE7E6E}" srcOrd="3" destOrd="0" presId="urn:microsoft.com/office/officeart/2018/2/layout/IconLabelList"/>
    <dgm:cxn modelId="{C1A39D88-FC82-48B0-AEBA-126396C28C4A}" type="presParOf" srcId="{7E8CB9F5-6F56-48A7-8B31-07A0BB5DBAEF}" destId="{99823FF9-3F62-46C9-86FC-1CA611A02A02}" srcOrd="4" destOrd="0" presId="urn:microsoft.com/office/officeart/2018/2/layout/IconLabelList"/>
    <dgm:cxn modelId="{604515A5-5C61-4F85-AB6F-C1A52BE516A4}" type="presParOf" srcId="{99823FF9-3F62-46C9-86FC-1CA611A02A02}" destId="{1237ACD1-730F-4FFD-8066-E1EA52ACCE9F}" srcOrd="0" destOrd="0" presId="urn:microsoft.com/office/officeart/2018/2/layout/IconLabelList"/>
    <dgm:cxn modelId="{AC3262D3-0B8F-4184-8FC7-F75A1E4D4A6D}" type="presParOf" srcId="{99823FF9-3F62-46C9-86FC-1CA611A02A02}" destId="{5D73E95A-0044-4A49-922D-90462A4A01C3}" srcOrd="1" destOrd="0" presId="urn:microsoft.com/office/officeart/2018/2/layout/IconLabelList"/>
    <dgm:cxn modelId="{F35735F1-FF8A-42ED-BC4E-97F5352CEA1A}" type="presParOf" srcId="{99823FF9-3F62-46C9-86FC-1CA611A02A02}" destId="{DF383272-993D-4D12-9BE6-8DA9F7E47D19}" srcOrd="2" destOrd="0" presId="urn:microsoft.com/office/officeart/2018/2/layout/IconLabelList"/>
    <dgm:cxn modelId="{2B228C90-33EF-45BC-A4B1-4B1D161B0132}" type="presParOf" srcId="{7E8CB9F5-6F56-48A7-8B31-07A0BB5DBAEF}" destId="{C421F402-7197-42F4-9635-2C93EC80BAF9}" srcOrd="5" destOrd="0" presId="urn:microsoft.com/office/officeart/2018/2/layout/IconLabelList"/>
    <dgm:cxn modelId="{A4A2FFA8-FB14-4554-9326-F934A70C7108}" type="presParOf" srcId="{7E8CB9F5-6F56-48A7-8B31-07A0BB5DBAEF}" destId="{B3B27FFC-EB39-45E6-B7E7-E1364224A198}" srcOrd="6" destOrd="0" presId="urn:microsoft.com/office/officeart/2018/2/layout/IconLabelList"/>
    <dgm:cxn modelId="{09E32016-377F-43A0-BB33-3DFAB53CA3D3}" type="presParOf" srcId="{B3B27FFC-EB39-45E6-B7E7-E1364224A198}" destId="{7DE08E6D-7F9B-413B-B0B6-6B4E7648B33D}" srcOrd="0" destOrd="0" presId="urn:microsoft.com/office/officeart/2018/2/layout/IconLabelList"/>
    <dgm:cxn modelId="{FB9F4A81-CD62-477E-BA6B-830AF97A75B2}" type="presParOf" srcId="{B3B27FFC-EB39-45E6-B7E7-E1364224A198}" destId="{BCCB0009-D13A-48C5-AC04-552ACBD24079}" srcOrd="1" destOrd="0" presId="urn:microsoft.com/office/officeart/2018/2/layout/IconLabelList"/>
    <dgm:cxn modelId="{C3F247E8-1E0E-48B4-8A54-BE4E53F1363B}" type="presParOf" srcId="{B3B27FFC-EB39-45E6-B7E7-E1364224A198}" destId="{ABDE72ED-4852-410D-8FC7-E8B358C213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862C3-18AD-45CB-9BA2-58216ED8DB4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2A3392A-0CA5-4FD0-A6E0-8B5DD8D5FFCB}">
      <dgm:prSet/>
      <dgm:spPr/>
      <dgm:t>
        <a:bodyPr/>
        <a:lstStyle/>
        <a:p>
          <a:r>
            <a:rPr lang="en-US" b="0" i="0" dirty="0"/>
            <a:t>A Curriculum Vitae (CV) is an overview of your life's accomplishments, most specifically those that are relevant to the academic realm.</a:t>
          </a:r>
          <a:endParaRPr lang="en-US" dirty="0"/>
        </a:p>
      </dgm:t>
    </dgm:pt>
    <dgm:pt modelId="{BC5CE408-522C-42B8-BBE6-768E268C1303}" type="parTrans" cxnId="{BD1C7C2B-A30E-4034-B0C4-051B0DC5FBB5}">
      <dgm:prSet/>
      <dgm:spPr/>
      <dgm:t>
        <a:bodyPr/>
        <a:lstStyle/>
        <a:p>
          <a:endParaRPr lang="en-US"/>
        </a:p>
      </dgm:t>
    </dgm:pt>
    <dgm:pt modelId="{30E76BE4-13B9-457F-8131-F8348EAF6B81}" type="sibTrans" cxnId="{BD1C7C2B-A30E-4034-B0C4-051B0DC5FBB5}">
      <dgm:prSet/>
      <dgm:spPr/>
      <dgm:t>
        <a:bodyPr/>
        <a:lstStyle/>
        <a:p>
          <a:endParaRPr lang="en-US"/>
        </a:p>
      </dgm:t>
    </dgm:pt>
    <dgm:pt modelId="{6B7CC263-96C1-474F-977C-86CFEB99F6D9}">
      <dgm:prSet/>
      <dgm:spPr/>
      <dgm:t>
        <a:bodyPr/>
        <a:lstStyle/>
        <a:p>
          <a:r>
            <a:rPr lang="en-US" b="0" i="0"/>
            <a:t>A CV includes sections describing:</a:t>
          </a:r>
          <a:endParaRPr lang="en-US"/>
        </a:p>
      </dgm:t>
    </dgm:pt>
    <dgm:pt modelId="{62B2FB1C-4E01-4E6F-9474-84BD688A7C4E}" type="parTrans" cxnId="{F9BE872D-A1C8-4F89-A05C-381D80AEF915}">
      <dgm:prSet/>
      <dgm:spPr/>
      <dgm:t>
        <a:bodyPr/>
        <a:lstStyle/>
        <a:p>
          <a:endParaRPr lang="en-US"/>
        </a:p>
      </dgm:t>
    </dgm:pt>
    <dgm:pt modelId="{A7748093-9B85-4415-B7D7-4468C465519E}" type="sibTrans" cxnId="{F9BE872D-A1C8-4F89-A05C-381D80AEF915}">
      <dgm:prSet/>
      <dgm:spPr/>
      <dgm:t>
        <a:bodyPr/>
        <a:lstStyle/>
        <a:p>
          <a:endParaRPr lang="en-US"/>
        </a:p>
      </dgm:t>
    </dgm:pt>
    <dgm:pt modelId="{7BB2AA83-97ED-42CB-8954-30B65C4FB0C3}">
      <dgm:prSet/>
      <dgm:spPr/>
      <dgm:t>
        <a:bodyPr/>
        <a:lstStyle/>
        <a:p>
          <a:r>
            <a:rPr lang="en-US" b="0" i="0"/>
            <a:t>Contact Information</a:t>
          </a:r>
          <a:endParaRPr lang="en-US"/>
        </a:p>
      </dgm:t>
    </dgm:pt>
    <dgm:pt modelId="{A36BAC72-9002-4319-9772-54F7018DAF73}" type="parTrans" cxnId="{DCBEB0C7-BEE3-4C2B-BE7D-346E12EA5B3A}">
      <dgm:prSet/>
      <dgm:spPr/>
      <dgm:t>
        <a:bodyPr/>
        <a:lstStyle/>
        <a:p>
          <a:endParaRPr lang="en-US"/>
        </a:p>
      </dgm:t>
    </dgm:pt>
    <dgm:pt modelId="{3E332531-F7F3-469D-9C83-AE2A2964859D}" type="sibTrans" cxnId="{DCBEB0C7-BEE3-4C2B-BE7D-346E12EA5B3A}">
      <dgm:prSet/>
      <dgm:spPr/>
      <dgm:t>
        <a:bodyPr/>
        <a:lstStyle/>
        <a:p>
          <a:endParaRPr lang="en-US"/>
        </a:p>
      </dgm:t>
    </dgm:pt>
    <dgm:pt modelId="{F69626C8-A00D-42BA-94E1-0E67954D54F2}">
      <dgm:prSet/>
      <dgm:spPr/>
      <dgm:t>
        <a:bodyPr/>
        <a:lstStyle/>
        <a:p>
          <a:r>
            <a:rPr lang="en-US" b="0" i="0"/>
            <a:t>Education</a:t>
          </a:r>
          <a:endParaRPr lang="en-US"/>
        </a:p>
      </dgm:t>
    </dgm:pt>
    <dgm:pt modelId="{6F8BFBA5-E258-4ABC-B9CC-E88BEAEC5E2B}" type="parTrans" cxnId="{9B564B2E-524E-44EA-8014-CA8F80B912A1}">
      <dgm:prSet/>
      <dgm:spPr/>
      <dgm:t>
        <a:bodyPr/>
        <a:lstStyle/>
        <a:p>
          <a:endParaRPr lang="en-US"/>
        </a:p>
      </dgm:t>
    </dgm:pt>
    <dgm:pt modelId="{51C3B2CB-857E-4A0F-9A80-04C572041604}" type="sibTrans" cxnId="{9B564B2E-524E-44EA-8014-CA8F80B912A1}">
      <dgm:prSet/>
      <dgm:spPr/>
      <dgm:t>
        <a:bodyPr/>
        <a:lstStyle/>
        <a:p>
          <a:endParaRPr lang="en-US"/>
        </a:p>
      </dgm:t>
    </dgm:pt>
    <dgm:pt modelId="{18CF20C0-FA5D-4EFF-B9B5-8040FEF75FAE}">
      <dgm:prSet/>
      <dgm:spPr/>
      <dgm:t>
        <a:bodyPr/>
        <a:lstStyle/>
        <a:p>
          <a:r>
            <a:rPr lang="en-US" b="0" i="0"/>
            <a:t>Research interests</a:t>
          </a:r>
          <a:endParaRPr lang="en-US"/>
        </a:p>
      </dgm:t>
    </dgm:pt>
    <dgm:pt modelId="{F4FA2CA4-35C5-423E-9390-0720A38C776C}" type="parTrans" cxnId="{BD41F100-0B8B-4A66-B1FD-9BE389C0032B}">
      <dgm:prSet/>
      <dgm:spPr/>
      <dgm:t>
        <a:bodyPr/>
        <a:lstStyle/>
        <a:p>
          <a:endParaRPr lang="en-US"/>
        </a:p>
      </dgm:t>
    </dgm:pt>
    <dgm:pt modelId="{FE33D42F-C96B-4788-81CA-741897C0243E}" type="sibTrans" cxnId="{BD41F100-0B8B-4A66-B1FD-9BE389C0032B}">
      <dgm:prSet/>
      <dgm:spPr/>
      <dgm:t>
        <a:bodyPr/>
        <a:lstStyle/>
        <a:p>
          <a:endParaRPr lang="en-US"/>
        </a:p>
      </dgm:t>
    </dgm:pt>
    <dgm:pt modelId="{AE7D435E-519E-4B9D-80D1-155C556B8D14}">
      <dgm:prSet/>
      <dgm:spPr/>
      <dgm:t>
        <a:bodyPr/>
        <a:lstStyle/>
        <a:p>
          <a:r>
            <a:rPr lang="en-US" b="0" i="0"/>
            <a:t>Publications &amp; Presentations</a:t>
          </a:r>
          <a:endParaRPr lang="en-US"/>
        </a:p>
      </dgm:t>
    </dgm:pt>
    <dgm:pt modelId="{1B85B022-BB88-44CD-B1B0-D1F90D793ED9}" type="parTrans" cxnId="{9EA40149-4936-4ED9-AE1F-33D34B93E04C}">
      <dgm:prSet/>
      <dgm:spPr/>
      <dgm:t>
        <a:bodyPr/>
        <a:lstStyle/>
        <a:p>
          <a:endParaRPr lang="en-US"/>
        </a:p>
      </dgm:t>
    </dgm:pt>
    <dgm:pt modelId="{86E21B34-461E-49AA-87B3-34A118155548}" type="sibTrans" cxnId="{9EA40149-4936-4ED9-AE1F-33D34B93E04C}">
      <dgm:prSet/>
      <dgm:spPr/>
      <dgm:t>
        <a:bodyPr/>
        <a:lstStyle/>
        <a:p>
          <a:endParaRPr lang="en-US"/>
        </a:p>
      </dgm:t>
    </dgm:pt>
    <dgm:pt modelId="{54AC36A4-04F4-4557-A05E-A94A31F4EC08}">
      <dgm:prSet/>
      <dgm:spPr/>
      <dgm:t>
        <a:bodyPr/>
        <a:lstStyle/>
        <a:p>
          <a:r>
            <a:rPr lang="en-US" b="0" i="0" dirty="0"/>
            <a:t>Experience (e.g., Teaching, Research, Volunteer, Practical)</a:t>
          </a:r>
          <a:endParaRPr lang="en-US" dirty="0"/>
        </a:p>
      </dgm:t>
    </dgm:pt>
    <dgm:pt modelId="{AB79439E-B33A-405B-BC08-349FE9B85974}" type="parTrans" cxnId="{1C21EDE5-5F01-4380-A509-204044EA07CC}">
      <dgm:prSet/>
      <dgm:spPr/>
      <dgm:t>
        <a:bodyPr/>
        <a:lstStyle/>
        <a:p>
          <a:endParaRPr lang="en-US"/>
        </a:p>
      </dgm:t>
    </dgm:pt>
    <dgm:pt modelId="{AC51490B-B285-40FE-90F2-084CA29772EB}" type="sibTrans" cxnId="{1C21EDE5-5F01-4380-A509-204044EA07CC}">
      <dgm:prSet/>
      <dgm:spPr/>
      <dgm:t>
        <a:bodyPr/>
        <a:lstStyle/>
        <a:p>
          <a:endParaRPr lang="en-US"/>
        </a:p>
      </dgm:t>
    </dgm:pt>
    <dgm:pt modelId="{794D264A-5D8E-42A6-AF64-49CD181B3161}">
      <dgm:prSet/>
      <dgm:spPr/>
      <dgm:t>
        <a:bodyPr/>
        <a:lstStyle/>
        <a:p>
          <a:r>
            <a:rPr lang="en-US" b="0" i="0" dirty="0"/>
            <a:t>Professional affiliations</a:t>
          </a:r>
          <a:endParaRPr lang="en-US" dirty="0"/>
        </a:p>
      </dgm:t>
    </dgm:pt>
    <dgm:pt modelId="{1E9E55EC-02B6-4F86-AE01-8B6967BF3A84}" type="parTrans" cxnId="{B9268FCA-3E84-4337-9676-2FFC19A54EEA}">
      <dgm:prSet/>
      <dgm:spPr/>
      <dgm:t>
        <a:bodyPr/>
        <a:lstStyle/>
        <a:p>
          <a:endParaRPr lang="en-US"/>
        </a:p>
      </dgm:t>
    </dgm:pt>
    <dgm:pt modelId="{5913721F-064F-4A28-B66B-342EB5213E56}" type="sibTrans" cxnId="{B9268FCA-3E84-4337-9676-2FFC19A54EEA}">
      <dgm:prSet/>
      <dgm:spPr/>
      <dgm:t>
        <a:bodyPr/>
        <a:lstStyle/>
        <a:p>
          <a:endParaRPr lang="en-US"/>
        </a:p>
      </dgm:t>
    </dgm:pt>
    <dgm:pt modelId="{B95E55C4-2230-4446-85F7-66E53C03B708}">
      <dgm:prSet/>
      <dgm:spPr/>
      <dgm:t>
        <a:bodyPr/>
        <a:lstStyle/>
        <a:p>
          <a:r>
            <a:rPr lang="en-US" b="0" i="0"/>
            <a:t>Certifications and specific skills</a:t>
          </a:r>
          <a:endParaRPr lang="en-US"/>
        </a:p>
      </dgm:t>
    </dgm:pt>
    <dgm:pt modelId="{835CE9FA-8D38-4F44-A0C1-1032CC94FAB8}" type="parTrans" cxnId="{F0683360-5A5C-45BD-9CCC-0C7EBABDAAAD}">
      <dgm:prSet/>
      <dgm:spPr/>
      <dgm:t>
        <a:bodyPr/>
        <a:lstStyle/>
        <a:p>
          <a:endParaRPr lang="en-US"/>
        </a:p>
      </dgm:t>
    </dgm:pt>
    <dgm:pt modelId="{FAF34074-1021-415D-9B2C-BC78C11D1159}" type="sibTrans" cxnId="{F0683360-5A5C-45BD-9CCC-0C7EBABDAAAD}">
      <dgm:prSet/>
      <dgm:spPr/>
      <dgm:t>
        <a:bodyPr/>
        <a:lstStyle/>
        <a:p>
          <a:endParaRPr lang="en-US"/>
        </a:p>
      </dgm:t>
    </dgm:pt>
    <dgm:pt modelId="{E5C662BD-AF35-4DC4-8281-32374B8E8E27}" type="pres">
      <dgm:prSet presAssocID="{DA1862C3-18AD-45CB-9BA2-58216ED8DB4C}" presName="Name0" presStyleCnt="0">
        <dgm:presLayoutVars>
          <dgm:dir/>
          <dgm:animLvl val="lvl"/>
          <dgm:resizeHandles val="exact"/>
        </dgm:presLayoutVars>
      </dgm:prSet>
      <dgm:spPr/>
    </dgm:pt>
    <dgm:pt modelId="{6FB1DF66-F233-415D-A210-F31EB7B2B812}" type="pres">
      <dgm:prSet presAssocID="{6B7CC263-96C1-474F-977C-86CFEB99F6D9}" presName="boxAndChildren" presStyleCnt="0"/>
      <dgm:spPr/>
    </dgm:pt>
    <dgm:pt modelId="{AB726940-05E2-416F-8C0C-B3503F6605DB}" type="pres">
      <dgm:prSet presAssocID="{6B7CC263-96C1-474F-977C-86CFEB99F6D9}" presName="parentTextBox" presStyleLbl="node1" presStyleIdx="0" presStyleCnt="2"/>
      <dgm:spPr/>
    </dgm:pt>
    <dgm:pt modelId="{4F026440-C54C-4A4C-BE14-0766D7BE29FE}" type="pres">
      <dgm:prSet presAssocID="{6B7CC263-96C1-474F-977C-86CFEB99F6D9}" presName="entireBox" presStyleLbl="node1" presStyleIdx="0" presStyleCnt="2"/>
      <dgm:spPr/>
    </dgm:pt>
    <dgm:pt modelId="{EC2537F2-1ADC-4856-81F4-EFCCDA39A733}" type="pres">
      <dgm:prSet presAssocID="{6B7CC263-96C1-474F-977C-86CFEB99F6D9}" presName="descendantBox" presStyleCnt="0"/>
      <dgm:spPr/>
    </dgm:pt>
    <dgm:pt modelId="{7F38CF4D-D894-474B-8EE3-B347915B7F70}" type="pres">
      <dgm:prSet presAssocID="{7BB2AA83-97ED-42CB-8954-30B65C4FB0C3}" presName="childTextBox" presStyleLbl="fgAccFollowNode1" presStyleIdx="0" presStyleCnt="7">
        <dgm:presLayoutVars>
          <dgm:bulletEnabled val="1"/>
        </dgm:presLayoutVars>
      </dgm:prSet>
      <dgm:spPr/>
    </dgm:pt>
    <dgm:pt modelId="{D283548E-6C57-4B54-8404-B18982D106B5}" type="pres">
      <dgm:prSet presAssocID="{F69626C8-A00D-42BA-94E1-0E67954D54F2}" presName="childTextBox" presStyleLbl="fgAccFollowNode1" presStyleIdx="1" presStyleCnt="7">
        <dgm:presLayoutVars>
          <dgm:bulletEnabled val="1"/>
        </dgm:presLayoutVars>
      </dgm:prSet>
      <dgm:spPr/>
    </dgm:pt>
    <dgm:pt modelId="{39266FF0-13E9-40CE-99E6-7E9590D37A6F}" type="pres">
      <dgm:prSet presAssocID="{18CF20C0-FA5D-4EFF-B9B5-8040FEF75FAE}" presName="childTextBox" presStyleLbl="fgAccFollowNode1" presStyleIdx="2" presStyleCnt="7">
        <dgm:presLayoutVars>
          <dgm:bulletEnabled val="1"/>
        </dgm:presLayoutVars>
      </dgm:prSet>
      <dgm:spPr/>
    </dgm:pt>
    <dgm:pt modelId="{7EB263CA-8799-4970-B5F1-D786C435D0DB}" type="pres">
      <dgm:prSet presAssocID="{AE7D435E-519E-4B9D-80D1-155C556B8D14}" presName="childTextBox" presStyleLbl="fgAccFollowNode1" presStyleIdx="3" presStyleCnt="7">
        <dgm:presLayoutVars>
          <dgm:bulletEnabled val="1"/>
        </dgm:presLayoutVars>
      </dgm:prSet>
      <dgm:spPr/>
    </dgm:pt>
    <dgm:pt modelId="{C5EDF2E5-9F2A-4953-A208-8061B35A8699}" type="pres">
      <dgm:prSet presAssocID="{54AC36A4-04F4-4557-A05E-A94A31F4EC08}" presName="childTextBox" presStyleLbl="fgAccFollowNode1" presStyleIdx="4" presStyleCnt="7">
        <dgm:presLayoutVars>
          <dgm:bulletEnabled val="1"/>
        </dgm:presLayoutVars>
      </dgm:prSet>
      <dgm:spPr/>
    </dgm:pt>
    <dgm:pt modelId="{EB37C39F-C976-4451-9994-2FCBF2D2C3BD}" type="pres">
      <dgm:prSet presAssocID="{794D264A-5D8E-42A6-AF64-49CD181B3161}" presName="childTextBox" presStyleLbl="fgAccFollowNode1" presStyleIdx="5" presStyleCnt="7">
        <dgm:presLayoutVars>
          <dgm:bulletEnabled val="1"/>
        </dgm:presLayoutVars>
      </dgm:prSet>
      <dgm:spPr/>
    </dgm:pt>
    <dgm:pt modelId="{618041D8-7E62-4A96-B0C3-0EE97C40625D}" type="pres">
      <dgm:prSet presAssocID="{B95E55C4-2230-4446-85F7-66E53C03B708}" presName="childTextBox" presStyleLbl="fgAccFollowNode1" presStyleIdx="6" presStyleCnt="7">
        <dgm:presLayoutVars>
          <dgm:bulletEnabled val="1"/>
        </dgm:presLayoutVars>
      </dgm:prSet>
      <dgm:spPr/>
    </dgm:pt>
    <dgm:pt modelId="{C12B52BB-B81A-4C42-B41F-E7CE9A26B577}" type="pres">
      <dgm:prSet presAssocID="{30E76BE4-13B9-457F-8131-F8348EAF6B81}" presName="sp" presStyleCnt="0"/>
      <dgm:spPr/>
    </dgm:pt>
    <dgm:pt modelId="{AB9CAF77-BB1C-49DB-AE86-7183BD588123}" type="pres">
      <dgm:prSet presAssocID="{72A3392A-0CA5-4FD0-A6E0-8B5DD8D5FFCB}" presName="arrowAndChildren" presStyleCnt="0"/>
      <dgm:spPr/>
    </dgm:pt>
    <dgm:pt modelId="{6C10B9B5-3B93-4A3B-9F56-63BF4CF5DFCB}" type="pres">
      <dgm:prSet presAssocID="{72A3392A-0CA5-4FD0-A6E0-8B5DD8D5FFCB}" presName="parentTextArrow" presStyleLbl="node1" presStyleIdx="1" presStyleCnt="2"/>
      <dgm:spPr/>
    </dgm:pt>
  </dgm:ptLst>
  <dgm:cxnLst>
    <dgm:cxn modelId="{BD41F100-0B8B-4A66-B1FD-9BE389C0032B}" srcId="{6B7CC263-96C1-474F-977C-86CFEB99F6D9}" destId="{18CF20C0-FA5D-4EFF-B9B5-8040FEF75FAE}" srcOrd="2" destOrd="0" parTransId="{F4FA2CA4-35C5-423E-9390-0720A38C776C}" sibTransId="{FE33D42F-C96B-4788-81CA-741897C0243E}"/>
    <dgm:cxn modelId="{CC600410-322A-4455-8822-BEBC8AFCA6E8}" type="presOf" srcId="{6B7CC263-96C1-474F-977C-86CFEB99F6D9}" destId="{AB726940-05E2-416F-8C0C-B3503F6605DB}" srcOrd="0" destOrd="0" presId="urn:microsoft.com/office/officeart/2005/8/layout/process4"/>
    <dgm:cxn modelId="{E0930711-DFE1-4974-8A25-54D5901C401F}" type="presOf" srcId="{B95E55C4-2230-4446-85F7-66E53C03B708}" destId="{618041D8-7E62-4A96-B0C3-0EE97C40625D}" srcOrd="0" destOrd="0" presId="urn:microsoft.com/office/officeart/2005/8/layout/process4"/>
    <dgm:cxn modelId="{6C141221-8C02-4F13-A60F-366BD6B2161E}" type="presOf" srcId="{794D264A-5D8E-42A6-AF64-49CD181B3161}" destId="{EB37C39F-C976-4451-9994-2FCBF2D2C3BD}" srcOrd="0" destOrd="0" presId="urn:microsoft.com/office/officeart/2005/8/layout/process4"/>
    <dgm:cxn modelId="{BD1C7C2B-A30E-4034-B0C4-051B0DC5FBB5}" srcId="{DA1862C3-18AD-45CB-9BA2-58216ED8DB4C}" destId="{72A3392A-0CA5-4FD0-A6E0-8B5DD8D5FFCB}" srcOrd="0" destOrd="0" parTransId="{BC5CE408-522C-42B8-BBE6-768E268C1303}" sibTransId="{30E76BE4-13B9-457F-8131-F8348EAF6B81}"/>
    <dgm:cxn modelId="{F9BE872D-A1C8-4F89-A05C-381D80AEF915}" srcId="{DA1862C3-18AD-45CB-9BA2-58216ED8DB4C}" destId="{6B7CC263-96C1-474F-977C-86CFEB99F6D9}" srcOrd="1" destOrd="0" parTransId="{62B2FB1C-4E01-4E6F-9474-84BD688A7C4E}" sibTransId="{A7748093-9B85-4415-B7D7-4468C465519E}"/>
    <dgm:cxn modelId="{9B564B2E-524E-44EA-8014-CA8F80B912A1}" srcId="{6B7CC263-96C1-474F-977C-86CFEB99F6D9}" destId="{F69626C8-A00D-42BA-94E1-0E67954D54F2}" srcOrd="1" destOrd="0" parTransId="{6F8BFBA5-E258-4ABC-B9CC-E88BEAEC5E2B}" sibTransId="{51C3B2CB-857E-4A0F-9A80-04C572041604}"/>
    <dgm:cxn modelId="{0D930E31-C99E-4E7B-92F5-50AF8F7D969D}" type="presOf" srcId="{72A3392A-0CA5-4FD0-A6E0-8B5DD8D5FFCB}" destId="{6C10B9B5-3B93-4A3B-9F56-63BF4CF5DFCB}" srcOrd="0" destOrd="0" presId="urn:microsoft.com/office/officeart/2005/8/layout/process4"/>
    <dgm:cxn modelId="{F0683360-5A5C-45BD-9CCC-0C7EBABDAAAD}" srcId="{6B7CC263-96C1-474F-977C-86CFEB99F6D9}" destId="{B95E55C4-2230-4446-85F7-66E53C03B708}" srcOrd="6" destOrd="0" parTransId="{835CE9FA-8D38-4F44-A0C1-1032CC94FAB8}" sibTransId="{FAF34074-1021-415D-9B2C-BC78C11D1159}"/>
    <dgm:cxn modelId="{9EA40149-4936-4ED9-AE1F-33D34B93E04C}" srcId="{6B7CC263-96C1-474F-977C-86CFEB99F6D9}" destId="{AE7D435E-519E-4B9D-80D1-155C556B8D14}" srcOrd="3" destOrd="0" parTransId="{1B85B022-BB88-44CD-B1B0-D1F90D793ED9}" sibTransId="{86E21B34-461E-49AA-87B3-34A118155548}"/>
    <dgm:cxn modelId="{F0AF596C-B958-4BF3-A487-1AB44F150B24}" type="presOf" srcId="{18CF20C0-FA5D-4EFF-B9B5-8040FEF75FAE}" destId="{39266FF0-13E9-40CE-99E6-7E9590D37A6F}" srcOrd="0" destOrd="0" presId="urn:microsoft.com/office/officeart/2005/8/layout/process4"/>
    <dgm:cxn modelId="{BC40296E-E7E1-4EB9-B0CD-7E9A238BD357}" type="presOf" srcId="{6B7CC263-96C1-474F-977C-86CFEB99F6D9}" destId="{4F026440-C54C-4A4C-BE14-0766D7BE29FE}" srcOrd="1" destOrd="0" presId="urn:microsoft.com/office/officeart/2005/8/layout/process4"/>
    <dgm:cxn modelId="{BA2D607D-6FAE-4A2A-BBA3-4AC1515CDD1D}" type="presOf" srcId="{7BB2AA83-97ED-42CB-8954-30B65C4FB0C3}" destId="{7F38CF4D-D894-474B-8EE3-B347915B7F70}" srcOrd="0" destOrd="0" presId="urn:microsoft.com/office/officeart/2005/8/layout/process4"/>
    <dgm:cxn modelId="{DC63639E-DE15-4AAE-83CC-7CD07C931A34}" type="presOf" srcId="{F69626C8-A00D-42BA-94E1-0E67954D54F2}" destId="{D283548E-6C57-4B54-8404-B18982D106B5}" srcOrd="0" destOrd="0" presId="urn:microsoft.com/office/officeart/2005/8/layout/process4"/>
    <dgm:cxn modelId="{DCBEB0C7-BEE3-4C2B-BE7D-346E12EA5B3A}" srcId="{6B7CC263-96C1-474F-977C-86CFEB99F6D9}" destId="{7BB2AA83-97ED-42CB-8954-30B65C4FB0C3}" srcOrd="0" destOrd="0" parTransId="{A36BAC72-9002-4319-9772-54F7018DAF73}" sibTransId="{3E332531-F7F3-469D-9C83-AE2A2964859D}"/>
    <dgm:cxn modelId="{B9268FCA-3E84-4337-9676-2FFC19A54EEA}" srcId="{6B7CC263-96C1-474F-977C-86CFEB99F6D9}" destId="{794D264A-5D8E-42A6-AF64-49CD181B3161}" srcOrd="5" destOrd="0" parTransId="{1E9E55EC-02B6-4F86-AE01-8B6967BF3A84}" sibTransId="{5913721F-064F-4A28-B66B-342EB5213E56}"/>
    <dgm:cxn modelId="{AC6CCDDE-968F-44D5-85AC-10A5DD10631E}" type="presOf" srcId="{AE7D435E-519E-4B9D-80D1-155C556B8D14}" destId="{7EB263CA-8799-4970-B5F1-D786C435D0DB}" srcOrd="0" destOrd="0" presId="urn:microsoft.com/office/officeart/2005/8/layout/process4"/>
    <dgm:cxn modelId="{DCD018E4-CFAA-4623-BCE5-DECC8FDFEB7C}" type="presOf" srcId="{DA1862C3-18AD-45CB-9BA2-58216ED8DB4C}" destId="{E5C662BD-AF35-4DC4-8281-32374B8E8E27}" srcOrd="0" destOrd="0" presId="urn:microsoft.com/office/officeart/2005/8/layout/process4"/>
    <dgm:cxn modelId="{1C21EDE5-5F01-4380-A509-204044EA07CC}" srcId="{6B7CC263-96C1-474F-977C-86CFEB99F6D9}" destId="{54AC36A4-04F4-4557-A05E-A94A31F4EC08}" srcOrd="4" destOrd="0" parTransId="{AB79439E-B33A-405B-BC08-349FE9B85974}" sibTransId="{AC51490B-B285-40FE-90F2-084CA29772EB}"/>
    <dgm:cxn modelId="{C0FD12F2-CA22-43C5-B233-B2911E2B7662}" type="presOf" srcId="{54AC36A4-04F4-4557-A05E-A94A31F4EC08}" destId="{C5EDF2E5-9F2A-4953-A208-8061B35A8699}" srcOrd="0" destOrd="0" presId="urn:microsoft.com/office/officeart/2005/8/layout/process4"/>
    <dgm:cxn modelId="{6E404418-C200-440F-95F8-73F74315E65C}" type="presParOf" srcId="{E5C662BD-AF35-4DC4-8281-32374B8E8E27}" destId="{6FB1DF66-F233-415D-A210-F31EB7B2B812}" srcOrd="0" destOrd="0" presId="urn:microsoft.com/office/officeart/2005/8/layout/process4"/>
    <dgm:cxn modelId="{CFC8E70E-0482-4201-8C10-E300810DF384}" type="presParOf" srcId="{6FB1DF66-F233-415D-A210-F31EB7B2B812}" destId="{AB726940-05E2-416F-8C0C-B3503F6605DB}" srcOrd="0" destOrd="0" presId="urn:microsoft.com/office/officeart/2005/8/layout/process4"/>
    <dgm:cxn modelId="{2F1C827A-0C1E-4B20-AF38-A9C7AD28D75A}" type="presParOf" srcId="{6FB1DF66-F233-415D-A210-F31EB7B2B812}" destId="{4F026440-C54C-4A4C-BE14-0766D7BE29FE}" srcOrd="1" destOrd="0" presId="urn:microsoft.com/office/officeart/2005/8/layout/process4"/>
    <dgm:cxn modelId="{983D35AD-07E1-4C4B-8B0A-1ED458E2CF62}" type="presParOf" srcId="{6FB1DF66-F233-415D-A210-F31EB7B2B812}" destId="{EC2537F2-1ADC-4856-81F4-EFCCDA39A733}" srcOrd="2" destOrd="0" presId="urn:microsoft.com/office/officeart/2005/8/layout/process4"/>
    <dgm:cxn modelId="{5A9F6CCA-A82E-4575-98BF-026D35A4E9CB}" type="presParOf" srcId="{EC2537F2-1ADC-4856-81F4-EFCCDA39A733}" destId="{7F38CF4D-D894-474B-8EE3-B347915B7F70}" srcOrd="0" destOrd="0" presId="urn:microsoft.com/office/officeart/2005/8/layout/process4"/>
    <dgm:cxn modelId="{F3CBF66E-8DB8-4DD8-8E95-DB725395B4A8}" type="presParOf" srcId="{EC2537F2-1ADC-4856-81F4-EFCCDA39A733}" destId="{D283548E-6C57-4B54-8404-B18982D106B5}" srcOrd="1" destOrd="0" presId="urn:microsoft.com/office/officeart/2005/8/layout/process4"/>
    <dgm:cxn modelId="{0F346E08-187D-4155-A436-C9928BF3737A}" type="presParOf" srcId="{EC2537F2-1ADC-4856-81F4-EFCCDA39A733}" destId="{39266FF0-13E9-40CE-99E6-7E9590D37A6F}" srcOrd="2" destOrd="0" presId="urn:microsoft.com/office/officeart/2005/8/layout/process4"/>
    <dgm:cxn modelId="{10B89B91-CFBA-470F-8BB1-AFBDCAA98C67}" type="presParOf" srcId="{EC2537F2-1ADC-4856-81F4-EFCCDA39A733}" destId="{7EB263CA-8799-4970-B5F1-D786C435D0DB}" srcOrd="3" destOrd="0" presId="urn:microsoft.com/office/officeart/2005/8/layout/process4"/>
    <dgm:cxn modelId="{A884FFC0-F9C2-4AFF-9827-0839725F3340}" type="presParOf" srcId="{EC2537F2-1ADC-4856-81F4-EFCCDA39A733}" destId="{C5EDF2E5-9F2A-4953-A208-8061B35A8699}" srcOrd="4" destOrd="0" presId="urn:microsoft.com/office/officeart/2005/8/layout/process4"/>
    <dgm:cxn modelId="{288A8B1E-EECB-468F-859B-823D56E10706}" type="presParOf" srcId="{EC2537F2-1ADC-4856-81F4-EFCCDA39A733}" destId="{EB37C39F-C976-4451-9994-2FCBF2D2C3BD}" srcOrd="5" destOrd="0" presId="urn:microsoft.com/office/officeart/2005/8/layout/process4"/>
    <dgm:cxn modelId="{25DB26D4-4620-4E28-BF30-328B056D9077}" type="presParOf" srcId="{EC2537F2-1ADC-4856-81F4-EFCCDA39A733}" destId="{618041D8-7E62-4A96-B0C3-0EE97C40625D}" srcOrd="6" destOrd="0" presId="urn:microsoft.com/office/officeart/2005/8/layout/process4"/>
    <dgm:cxn modelId="{CF7C60A6-55AD-4B07-83C9-6FACE5388159}" type="presParOf" srcId="{E5C662BD-AF35-4DC4-8281-32374B8E8E27}" destId="{C12B52BB-B81A-4C42-B41F-E7CE9A26B577}" srcOrd="1" destOrd="0" presId="urn:microsoft.com/office/officeart/2005/8/layout/process4"/>
    <dgm:cxn modelId="{D55E58BA-3792-4868-BFF1-053E4A1DDB03}" type="presParOf" srcId="{E5C662BD-AF35-4DC4-8281-32374B8E8E27}" destId="{AB9CAF77-BB1C-49DB-AE86-7183BD588123}" srcOrd="2" destOrd="0" presId="urn:microsoft.com/office/officeart/2005/8/layout/process4"/>
    <dgm:cxn modelId="{4B9AF683-B376-468A-AE7D-75A02DF9BC80}" type="presParOf" srcId="{AB9CAF77-BB1C-49DB-AE86-7183BD588123}" destId="{6C10B9B5-3B93-4A3B-9F56-63BF4CF5DF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C39A-945E-4023-8937-D622907379D7}">
      <dsp:nvSpPr>
        <dsp:cNvPr id="0" name=""/>
        <dsp:cNvSpPr/>
      </dsp:nvSpPr>
      <dsp:spPr>
        <a:xfrm>
          <a:off x="1270" y="0"/>
          <a:ext cx="3303857" cy="47295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Wellness and Support Services</a:t>
          </a:r>
        </a:p>
      </dsp:txBody>
      <dsp:txXfrm>
        <a:off x="1270" y="0"/>
        <a:ext cx="3303857" cy="1418870"/>
      </dsp:txXfrm>
    </dsp:sp>
    <dsp:sp modelId="{DFD95E10-17F9-4CFE-B3F2-F0B2F5E71538}">
      <dsp:nvSpPr>
        <dsp:cNvPr id="0" name=""/>
        <dsp:cNvSpPr/>
      </dsp:nvSpPr>
      <dsp:spPr>
        <a:xfrm>
          <a:off x="331656" y="1419764"/>
          <a:ext cx="2643086" cy="5471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Counseling and Psychological Services</a:t>
          </a:r>
          <a:endParaRPr lang="en-US" sz="1400" kern="1200"/>
        </a:p>
      </dsp:txBody>
      <dsp:txXfrm>
        <a:off x="347681" y="1435789"/>
        <a:ext cx="2611036" cy="515094"/>
      </dsp:txXfrm>
    </dsp:sp>
    <dsp:sp modelId="{BDE690AA-86C6-4CBA-8F9A-3BC45D56C573}">
      <dsp:nvSpPr>
        <dsp:cNvPr id="0" name=""/>
        <dsp:cNvSpPr/>
      </dsp:nvSpPr>
      <dsp:spPr>
        <a:xfrm>
          <a:off x="331656" y="2051085"/>
          <a:ext cx="2643086" cy="547144"/>
        </a:xfrm>
        <a:prstGeom prst="roundRect">
          <a:avLst>
            <a:gd name="adj" fmla="val 10000"/>
          </a:avLst>
        </a:prstGeom>
        <a:solidFill>
          <a:schemeClr val="accent2">
            <a:hueOff val="666434"/>
            <a:satOff val="1053"/>
            <a:lumOff val="-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Student Health Services</a:t>
          </a:r>
        </a:p>
      </dsp:txBody>
      <dsp:txXfrm>
        <a:off x="347681" y="2067110"/>
        <a:ext cx="2611036" cy="515094"/>
      </dsp:txXfrm>
    </dsp:sp>
    <dsp:sp modelId="{3DADEF94-E66F-4704-AEB0-B149EDC95CD1}">
      <dsp:nvSpPr>
        <dsp:cNvPr id="0" name=""/>
        <dsp:cNvSpPr/>
      </dsp:nvSpPr>
      <dsp:spPr>
        <a:xfrm>
          <a:off x="331656" y="2682406"/>
          <a:ext cx="2643086" cy="547144"/>
        </a:xfrm>
        <a:prstGeom prst="roundRect">
          <a:avLst>
            <a:gd name="adj" fmla="val 10000"/>
          </a:avLst>
        </a:prstGeom>
        <a:solidFill>
          <a:schemeClr val="accent2">
            <a:hueOff val="1332869"/>
            <a:satOff val="2107"/>
            <a:lumOff val="-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Student Disability Services</a:t>
          </a:r>
          <a:endParaRPr lang="en-US" sz="1400" kern="1200"/>
        </a:p>
      </dsp:txBody>
      <dsp:txXfrm>
        <a:off x="347681" y="2698431"/>
        <a:ext cx="2611036" cy="515094"/>
      </dsp:txXfrm>
    </dsp:sp>
    <dsp:sp modelId="{B80F43AD-F56E-493A-B767-D5EA43BA6DED}">
      <dsp:nvSpPr>
        <dsp:cNvPr id="0" name=""/>
        <dsp:cNvSpPr/>
      </dsp:nvSpPr>
      <dsp:spPr>
        <a:xfrm>
          <a:off x="331656" y="3313727"/>
          <a:ext cx="2643086" cy="547144"/>
        </a:xfrm>
        <a:prstGeom prst="roundRect">
          <a:avLst>
            <a:gd name="adj" fmla="val 10000"/>
          </a:avLst>
        </a:prstGeom>
        <a:solidFill>
          <a:schemeClr val="accent2">
            <a:hueOff val="1999303"/>
            <a:satOff val="3160"/>
            <a:lumOff val="-1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Economic Crisis Response Team (ECRT)</a:t>
          </a:r>
          <a:endParaRPr lang="en-US" sz="1400" kern="1200"/>
        </a:p>
      </dsp:txBody>
      <dsp:txXfrm>
        <a:off x="347681" y="3329752"/>
        <a:ext cx="2611036" cy="515094"/>
      </dsp:txXfrm>
    </dsp:sp>
    <dsp:sp modelId="{3537CE57-4173-4029-80CE-3E15B1C6C4EE}">
      <dsp:nvSpPr>
        <dsp:cNvPr id="0" name=""/>
        <dsp:cNvSpPr/>
      </dsp:nvSpPr>
      <dsp:spPr>
        <a:xfrm>
          <a:off x="331656" y="3945048"/>
          <a:ext cx="2643086" cy="547144"/>
        </a:xfrm>
        <a:prstGeom prst="roundRect">
          <a:avLst>
            <a:gd name="adj" fmla="val 10000"/>
          </a:avLst>
        </a:prstGeom>
        <a:solidFill>
          <a:schemeClr val="accent2">
            <a:hueOff val="2665738"/>
            <a:satOff val="4213"/>
            <a:lumOff val="-14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Instructional Technology Services (ITS)</a:t>
          </a:r>
          <a:endParaRPr lang="en-US" sz="1400" kern="1200"/>
        </a:p>
      </dsp:txBody>
      <dsp:txXfrm>
        <a:off x="347681" y="3961073"/>
        <a:ext cx="2611036" cy="515094"/>
      </dsp:txXfrm>
    </dsp:sp>
    <dsp:sp modelId="{C86F18DD-BD45-42E9-AE9A-0F76A066E094}">
      <dsp:nvSpPr>
        <dsp:cNvPr id="0" name=""/>
        <dsp:cNvSpPr/>
      </dsp:nvSpPr>
      <dsp:spPr>
        <a:xfrm>
          <a:off x="3552918" y="0"/>
          <a:ext cx="3303857" cy="47295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a:rPr>
            <a:t>Student Centers and Organizations</a:t>
          </a:r>
          <a:endParaRPr lang="en-US" sz="3000" kern="1200"/>
        </a:p>
      </dsp:txBody>
      <dsp:txXfrm>
        <a:off x="3552918" y="0"/>
        <a:ext cx="3303857" cy="1418870"/>
      </dsp:txXfrm>
    </dsp:sp>
    <dsp:sp modelId="{13C3AFBD-6436-4681-A763-8A64F69E81A3}">
      <dsp:nvSpPr>
        <dsp:cNvPr id="0" name=""/>
        <dsp:cNvSpPr/>
      </dsp:nvSpPr>
      <dsp:spPr>
        <a:xfrm>
          <a:off x="3883303" y="1419101"/>
          <a:ext cx="2643086" cy="454077"/>
        </a:xfrm>
        <a:prstGeom prst="roundRect">
          <a:avLst>
            <a:gd name="adj" fmla="val 10000"/>
          </a:avLst>
        </a:prstGeom>
        <a:solidFill>
          <a:schemeClr val="accent2">
            <a:hueOff val="3332172"/>
            <a:satOff val="5267"/>
            <a:lumOff val="-18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Joan and Art Barron Veterans Center</a:t>
          </a:r>
          <a:endParaRPr lang="en-US" sz="1400" kern="1200"/>
        </a:p>
      </dsp:txBody>
      <dsp:txXfrm>
        <a:off x="3896602" y="1432400"/>
        <a:ext cx="2616488" cy="427479"/>
      </dsp:txXfrm>
    </dsp:sp>
    <dsp:sp modelId="{65413A07-2A0E-4964-9930-4D0FB0935A04}">
      <dsp:nvSpPr>
        <dsp:cNvPr id="0" name=""/>
        <dsp:cNvSpPr/>
      </dsp:nvSpPr>
      <dsp:spPr>
        <a:xfrm>
          <a:off x="3883303" y="1943036"/>
          <a:ext cx="2643086" cy="454077"/>
        </a:xfrm>
        <a:prstGeom prst="roundRect">
          <a:avLst>
            <a:gd name="adj" fmla="val 10000"/>
          </a:avLst>
        </a:prstGeom>
        <a:solidFill>
          <a:schemeClr val="accent2">
            <a:hueOff val="3998606"/>
            <a:satOff val="6320"/>
            <a:lumOff val="-2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Pride Center</a:t>
          </a:r>
          <a:endParaRPr lang="en-US" sz="1400" kern="1200"/>
        </a:p>
      </dsp:txBody>
      <dsp:txXfrm>
        <a:off x="3896602" y="1956335"/>
        <a:ext cx="2616488" cy="427479"/>
      </dsp:txXfrm>
    </dsp:sp>
    <dsp:sp modelId="{3F76A777-30A1-403C-940F-BC53C1A7A9D3}">
      <dsp:nvSpPr>
        <dsp:cNvPr id="0" name=""/>
        <dsp:cNvSpPr/>
      </dsp:nvSpPr>
      <dsp:spPr>
        <a:xfrm>
          <a:off x="3883303" y="2466972"/>
          <a:ext cx="2643086" cy="454077"/>
        </a:xfrm>
        <a:prstGeom prst="roundRect">
          <a:avLst>
            <a:gd name="adj" fmla="val 10000"/>
          </a:avLst>
        </a:prstGeom>
        <a:solidFill>
          <a:schemeClr val="accent2">
            <a:hueOff val="4665041"/>
            <a:satOff val="7373"/>
            <a:lumOff val="-25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International Student Center</a:t>
          </a:r>
        </a:p>
      </dsp:txBody>
      <dsp:txXfrm>
        <a:off x="3896602" y="2480271"/>
        <a:ext cx="2616488" cy="427479"/>
      </dsp:txXfrm>
    </dsp:sp>
    <dsp:sp modelId="{63D4C9CC-E5F8-4644-B98E-DCE2E1EA6A6D}">
      <dsp:nvSpPr>
        <dsp:cNvPr id="0" name=""/>
        <dsp:cNvSpPr/>
      </dsp:nvSpPr>
      <dsp:spPr>
        <a:xfrm>
          <a:off x="3883303" y="2990908"/>
          <a:ext cx="2643086" cy="454077"/>
        </a:xfrm>
        <a:prstGeom prst="roundRect">
          <a:avLst>
            <a:gd name="adj" fmla="val 10000"/>
          </a:avLst>
        </a:prstGeom>
        <a:solidFill>
          <a:schemeClr val="accent2">
            <a:hueOff val="5331476"/>
            <a:satOff val="8427"/>
            <a:lumOff val="-29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Cultural Centers</a:t>
          </a:r>
          <a:endParaRPr lang="en-US" sz="1400" kern="1200"/>
        </a:p>
      </dsp:txBody>
      <dsp:txXfrm>
        <a:off x="3896602" y="3004207"/>
        <a:ext cx="2616488" cy="427479"/>
      </dsp:txXfrm>
    </dsp:sp>
    <dsp:sp modelId="{3B7C69CB-AF36-40F5-A2E6-A2DCB327F928}">
      <dsp:nvSpPr>
        <dsp:cNvPr id="0" name=""/>
        <dsp:cNvSpPr/>
      </dsp:nvSpPr>
      <dsp:spPr>
        <a:xfrm>
          <a:off x="3883303" y="3514844"/>
          <a:ext cx="2643086" cy="454077"/>
        </a:xfrm>
        <a:prstGeom prst="roundRect">
          <a:avLst>
            <a:gd name="adj" fmla="val 10000"/>
          </a:avLst>
        </a:prstGeom>
        <a:solidFill>
          <a:schemeClr val="accent2">
            <a:hueOff val="5997909"/>
            <a:satOff val="9480"/>
            <a:lumOff val="-3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Writing Center</a:t>
          </a:r>
        </a:p>
      </dsp:txBody>
      <dsp:txXfrm>
        <a:off x="3896602" y="3528143"/>
        <a:ext cx="2616488" cy="427479"/>
      </dsp:txXfrm>
    </dsp:sp>
    <dsp:sp modelId="{D5EFBD43-FDB9-416C-BCC3-B82EAB0722B8}">
      <dsp:nvSpPr>
        <dsp:cNvPr id="0" name=""/>
        <dsp:cNvSpPr/>
      </dsp:nvSpPr>
      <dsp:spPr>
        <a:xfrm>
          <a:off x="3883303" y="4038780"/>
          <a:ext cx="2643086" cy="454077"/>
        </a:xfrm>
        <a:prstGeom prst="roundRect">
          <a:avLst>
            <a:gd name="adj" fmla="val 10000"/>
          </a:avLst>
        </a:prstGeom>
        <a:solidFill>
          <a:schemeClr val="accent2">
            <a:hueOff val="6664344"/>
            <a:satOff val="10534"/>
            <a:lumOff val="-36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Student Organizations</a:t>
          </a:r>
        </a:p>
      </dsp:txBody>
      <dsp:txXfrm>
        <a:off x="3896602" y="4052079"/>
        <a:ext cx="2616488" cy="427479"/>
      </dsp:txXfrm>
    </dsp:sp>
    <dsp:sp modelId="{8583A8F4-EFBE-40C8-A8A7-481D5A130124}">
      <dsp:nvSpPr>
        <dsp:cNvPr id="0" name=""/>
        <dsp:cNvSpPr/>
      </dsp:nvSpPr>
      <dsp:spPr>
        <a:xfrm>
          <a:off x="7104565" y="0"/>
          <a:ext cx="3303857" cy="47295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a:rPr>
            <a:t>Other Services</a:t>
          </a:r>
        </a:p>
      </dsp:txBody>
      <dsp:txXfrm>
        <a:off x="7104565" y="0"/>
        <a:ext cx="3303857" cy="1418870"/>
      </dsp:txXfrm>
    </dsp:sp>
    <dsp:sp modelId="{77DECD6C-DCDA-4428-B42F-DA5930D7B5BF}">
      <dsp:nvSpPr>
        <dsp:cNvPr id="0" name=""/>
        <dsp:cNvSpPr/>
      </dsp:nvSpPr>
      <dsp:spPr>
        <a:xfrm>
          <a:off x="7434951" y="1418985"/>
          <a:ext cx="2643086" cy="688997"/>
        </a:xfrm>
        <a:prstGeom prst="roundRect">
          <a:avLst>
            <a:gd name="adj" fmla="val 10000"/>
          </a:avLst>
        </a:prstGeom>
        <a:solidFill>
          <a:schemeClr val="accent2">
            <a:hueOff val="7330778"/>
            <a:satOff val="11587"/>
            <a:lumOff val="-4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Academic Services</a:t>
          </a:r>
        </a:p>
      </dsp:txBody>
      <dsp:txXfrm>
        <a:off x="7455131" y="1439165"/>
        <a:ext cx="2602726" cy="648637"/>
      </dsp:txXfrm>
    </dsp:sp>
    <dsp:sp modelId="{8E55F9FD-8388-471F-B3DE-828C4672BED1}">
      <dsp:nvSpPr>
        <dsp:cNvPr id="0" name=""/>
        <dsp:cNvSpPr/>
      </dsp:nvSpPr>
      <dsp:spPr>
        <a:xfrm>
          <a:off x="7434951" y="2213982"/>
          <a:ext cx="2643086" cy="688997"/>
        </a:xfrm>
        <a:prstGeom prst="roundRect">
          <a:avLst>
            <a:gd name="adj" fmla="val 10000"/>
          </a:avLst>
        </a:prstGeom>
        <a:solidFill>
          <a:schemeClr val="accent2">
            <a:hueOff val="7997213"/>
            <a:satOff val="12640"/>
            <a:lumOff val="-43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Employment Services</a:t>
          </a:r>
        </a:p>
      </dsp:txBody>
      <dsp:txXfrm>
        <a:off x="7455131" y="2234162"/>
        <a:ext cx="2602726" cy="648637"/>
      </dsp:txXfrm>
    </dsp:sp>
    <dsp:sp modelId="{FB28ADC1-381D-440B-B905-17AF948156FD}">
      <dsp:nvSpPr>
        <dsp:cNvPr id="0" name=""/>
        <dsp:cNvSpPr/>
      </dsp:nvSpPr>
      <dsp:spPr>
        <a:xfrm>
          <a:off x="7434951" y="3008979"/>
          <a:ext cx="2643086" cy="688997"/>
        </a:xfrm>
        <a:prstGeom prst="roundRect">
          <a:avLst>
            <a:gd name="adj" fmla="val 10000"/>
          </a:avLst>
        </a:prstGeom>
        <a:solidFill>
          <a:schemeClr val="accent2">
            <a:hueOff val="8663647"/>
            <a:satOff val="13694"/>
            <a:lumOff val="-47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Thesis and Research Related Services</a:t>
          </a:r>
          <a:endParaRPr lang="en-US" sz="1400" kern="1200">
            <a:latin typeface="Arial"/>
          </a:endParaRPr>
        </a:p>
      </dsp:txBody>
      <dsp:txXfrm>
        <a:off x="7455131" y="3029159"/>
        <a:ext cx="2602726" cy="648637"/>
      </dsp:txXfrm>
    </dsp:sp>
    <dsp:sp modelId="{6980E0EB-843C-4580-A471-C4C287698C3F}">
      <dsp:nvSpPr>
        <dsp:cNvPr id="0" name=""/>
        <dsp:cNvSpPr/>
      </dsp:nvSpPr>
      <dsp:spPr>
        <a:xfrm>
          <a:off x="7434951" y="3803975"/>
          <a:ext cx="2643086" cy="688997"/>
        </a:xfrm>
        <a:prstGeom prst="roundRect">
          <a:avLst>
            <a:gd name="adj" fmla="val 10000"/>
          </a:avLst>
        </a:prstGeom>
        <a:solidFill>
          <a:schemeClr val="accent2">
            <a:hueOff val="9330081"/>
            <a:satOff val="14747"/>
            <a:lumOff val="-5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Economic Resources</a:t>
          </a:r>
        </a:p>
      </dsp:txBody>
      <dsp:txXfrm>
        <a:off x="7455131" y="3824155"/>
        <a:ext cx="2602726" cy="648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8853F-8F60-499E-BDC2-A4BDC2DCB71D}">
      <dsp:nvSpPr>
        <dsp:cNvPr id="0" name=""/>
        <dsp:cNvSpPr/>
      </dsp:nvSpPr>
      <dsp:spPr>
        <a:xfrm>
          <a:off x="1001765" y="1206698"/>
          <a:ext cx="928156" cy="9281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ED1979-18C1-4121-8B76-E2B45CEBFF99}">
      <dsp:nvSpPr>
        <dsp:cNvPr id="0" name=""/>
        <dsp:cNvSpPr/>
      </dsp:nvSpPr>
      <dsp:spPr>
        <a:xfrm>
          <a:off x="434558" y="2425845"/>
          <a:ext cx="20625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Aztec Scholarships</a:t>
          </a:r>
          <a:endParaRPr lang="en-US" sz="1800" kern="1200"/>
        </a:p>
      </dsp:txBody>
      <dsp:txXfrm>
        <a:off x="434558" y="2425845"/>
        <a:ext cx="2062570" cy="720000"/>
      </dsp:txXfrm>
    </dsp:sp>
    <dsp:sp modelId="{FB64A851-809A-4CBA-8499-912229BE6D5A}">
      <dsp:nvSpPr>
        <dsp:cNvPr id="0" name=""/>
        <dsp:cNvSpPr/>
      </dsp:nvSpPr>
      <dsp:spPr>
        <a:xfrm>
          <a:off x="3425285" y="1206698"/>
          <a:ext cx="928156" cy="92815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016BD6-9875-4A65-B242-746EC943A167}">
      <dsp:nvSpPr>
        <dsp:cNvPr id="0" name=""/>
        <dsp:cNvSpPr/>
      </dsp:nvSpPr>
      <dsp:spPr>
        <a:xfrm>
          <a:off x="2858078" y="2425845"/>
          <a:ext cx="20625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Office of Graduate Studies</a:t>
          </a:r>
          <a:endParaRPr lang="en-US" sz="1800" kern="1200"/>
        </a:p>
      </dsp:txBody>
      <dsp:txXfrm>
        <a:off x="2858078" y="2425845"/>
        <a:ext cx="2062570" cy="720000"/>
      </dsp:txXfrm>
    </dsp:sp>
    <dsp:sp modelId="{1237ACD1-730F-4FFD-8066-E1EA52ACCE9F}">
      <dsp:nvSpPr>
        <dsp:cNvPr id="0" name=""/>
        <dsp:cNvSpPr/>
      </dsp:nvSpPr>
      <dsp:spPr>
        <a:xfrm>
          <a:off x="5848805" y="1206698"/>
          <a:ext cx="928156" cy="92815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83272-993D-4D12-9BE6-8DA9F7E47D19}">
      <dsp:nvSpPr>
        <dsp:cNvPr id="0" name=""/>
        <dsp:cNvSpPr/>
      </dsp:nvSpPr>
      <dsp:spPr>
        <a:xfrm>
          <a:off x="5281598" y="2425845"/>
          <a:ext cx="20625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School of Public Affairs Scholarships</a:t>
          </a:r>
          <a:endParaRPr lang="en-US" sz="1800" kern="1200"/>
        </a:p>
      </dsp:txBody>
      <dsp:txXfrm>
        <a:off x="5281598" y="2425845"/>
        <a:ext cx="2062570" cy="720000"/>
      </dsp:txXfrm>
    </dsp:sp>
    <dsp:sp modelId="{7DE08E6D-7F9B-413B-B0B6-6B4E7648B33D}">
      <dsp:nvSpPr>
        <dsp:cNvPr id="0" name=""/>
        <dsp:cNvSpPr/>
      </dsp:nvSpPr>
      <dsp:spPr>
        <a:xfrm>
          <a:off x="8272325" y="1206698"/>
          <a:ext cx="928156" cy="9281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E72ED-4852-410D-8FC7-E8B358C21355}">
      <dsp:nvSpPr>
        <dsp:cNvPr id="0" name=""/>
        <dsp:cNvSpPr/>
      </dsp:nvSpPr>
      <dsp:spPr>
        <a:xfrm>
          <a:off x="7705118" y="2425845"/>
          <a:ext cx="20625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a:t>External Funding Bodies</a:t>
          </a:r>
          <a:endParaRPr lang="en-US" sz="1800" kern="1200"/>
        </a:p>
      </dsp:txBody>
      <dsp:txXfrm>
        <a:off x="7705118" y="2425845"/>
        <a:ext cx="206257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26440-C54C-4A4C-BE14-0766D7BE29FE}">
      <dsp:nvSpPr>
        <dsp:cNvPr id="0" name=""/>
        <dsp:cNvSpPr/>
      </dsp:nvSpPr>
      <dsp:spPr>
        <a:xfrm>
          <a:off x="0" y="2626990"/>
          <a:ext cx="10202248" cy="17235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a:t>A CV includes sections describing:</a:t>
          </a:r>
          <a:endParaRPr lang="en-US" sz="3200" kern="1200"/>
        </a:p>
      </dsp:txBody>
      <dsp:txXfrm>
        <a:off x="0" y="2626990"/>
        <a:ext cx="10202248" cy="930738"/>
      </dsp:txXfrm>
    </dsp:sp>
    <dsp:sp modelId="{7F38CF4D-D894-474B-8EE3-B347915B7F70}">
      <dsp:nvSpPr>
        <dsp:cNvPr id="0" name=""/>
        <dsp:cNvSpPr/>
      </dsp:nvSpPr>
      <dsp:spPr>
        <a:xfrm>
          <a:off x="1245"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Contact Information</a:t>
          </a:r>
          <a:endParaRPr lang="en-US" sz="1100" kern="1200"/>
        </a:p>
      </dsp:txBody>
      <dsp:txXfrm>
        <a:off x="1245" y="3523257"/>
        <a:ext cx="1457108" cy="792851"/>
      </dsp:txXfrm>
    </dsp:sp>
    <dsp:sp modelId="{D283548E-6C57-4B54-8404-B18982D106B5}">
      <dsp:nvSpPr>
        <dsp:cNvPr id="0" name=""/>
        <dsp:cNvSpPr/>
      </dsp:nvSpPr>
      <dsp:spPr>
        <a:xfrm>
          <a:off x="1458353"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Education</a:t>
          </a:r>
          <a:endParaRPr lang="en-US" sz="1100" kern="1200"/>
        </a:p>
      </dsp:txBody>
      <dsp:txXfrm>
        <a:off x="1458353" y="3523257"/>
        <a:ext cx="1457108" cy="792851"/>
      </dsp:txXfrm>
    </dsp:sp>
    <dsp:sp modelId="{39266FF0-13E9-40CE-99E6-7E9590D37A6F}">
      <dsp:nvSpPr>
        <dsp:cNvPr id="0" name=""/>
        <dsp:cNvSpPr/>
      </dsp:nvSpPr>
      <dsp:spPr>
        <a:xfrm>
          <a:off x="2915461"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Research interests</a:t>
          </a:r>
          <a:endParaRPr lang="en-US" sz="1100" kern="1200"/>
        </a:p>
      </dsp:txBody>
      <dsp:txXfrm>
        <a:off x="2915461" y="3523257"/>
        <a:ext cx="1457108" cy="792851"/>
      </dsp:txXfrm>
    </dsp:sp>
    <dsp:sp modelId="{7EB263CA-8799-4970-B5F1-D786C435D0DB}">
      <dsp:nvSpPr>
        <dsp:cNvPr id="0" name=""/>
        <dsp:cNvSpPr/>
      </dsp:nvSpPr>
      <dsp:spPr>
        <a:xfrm>
          <a:off x="4372569"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Publications &amp; Presentations</a:t>
          </a:r>
          <a:endParaRPr lang="en-US" sz="1100" kern="1200"/>
        </a:p>
      </dsp:txBody>
      <dsp:txXfrm>
        <a:off x="4372569" y="3523257"/>
        <a:ext cx="1457108" cy="792851"/>
      </dsp:txXfrm>
    </dsp:sp>
    <dsp:sp modelId="{C5EDF2E5-9F2A-4953-A208-8061B35A8699}">
      <dsp:nvSpPr>
        <dsp:cNvPr id="0" name=""/>
        <dsp:cNvSpPr/>
      </dsp:nvSpPr>
      <dsp:spPr>
        <a:xfrm>
          <a:off x="5829678"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Experience (e.g., Teaching, Research, Volunteer, Practical)</a:t>
          </a:r>
          <a:endParaRPr lang="en-US" sz="1100" kern="1200" dirty="0"/>
        </a:p>
      </dsp:txBody>
      <dsp:txXfrm>
        <a:off x="5829678" y="3523257"/>
        <a:ext cx="1457108" cy="792851"/>
      </dsp:txXfrm>
    </dsp:sp>
    <dsp:sp modelId="{EB37C39F-C976-4451-9994-2FCBF2D2C3BD}">
      <dsp:nvSpPr>
        <dsp:cNvPr id="0" name=""/>
        <dsp:cNvSpPr/>
      </dsp:nvSpPr>
      <dsp:spPr>
        <a:xfrm>
          <a:off x="7286786"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Professional affiliations</a:t>
          </a:r>
          <a:endParaRPr lang="en-US" sz="1100" kern="1200" dirty="0"/>
        </a:p>
      </dsp:txBody>
      <dsp:txXfrm>
        <a:off x="7286786" y="3523257"/>
        <a:ext cx="1457108" cy="792851"/>
      </dsp:txXfrm>
    </dsp:sp>
    <dsp:sp modelId="{618041D8-7E62-4A96-B0C3-0EE97C40625D}">
      <dsp:nvSpPr>
        <dsp:cNvPr id="0" name=""/>
        <dsp:cNvSpPr/>
      </dsp:nvSpPr>
      <dsp:spPr>
        <a:xfrm>
          <a:off x="8743894" y="3523257"/>
          <a:ext cx="1457108" cy="792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Certifications and specific skills</a:t>
          </a:r>
          <a:endParaRPr lang="en-US" sz="1100" kern="1200"/>
        </a:p>
      </dsp:txBody>
      <dsp:txXfrm>
        <a:off x="8743894" y="3523257"/>
        <a:ext cx="1457108" cy="792851"/>
      </dsp:txXfrm>
    </dsp:sp>
    <dsp:sp modelId="{6C10B9B5-3B93-4A3B-9F56-63BF4CF5DFCB}">
      <dsp:nvSpPr>
        <dsp:cNvPr id="0" name=""/>
        <dsp:cNvSpPr/>
      </dsp:nvSpPr>
      <dsp:spPr>
        <a:xfrm rot="10800000">
          <a:off x="0" y="1962"/>
          <a:ext cx="10202248" cy="26508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dirty="0"/>
            <a:t>A Curriculum Vitae (CV) is an overview of your life's accomplishments, most specifically those that are relevant to the academic realm.</a:t>
          </a:r>
          <a:endParaRPr lang="en-US" sz="3200" kern="1200" dirty="0"/>
        </a:p>
      </dsp:txBody>
      <dsp:txXfrm rot="10800000">
        <a:off x="0" y="1962"/>
        <a:ext cx="10202248" cy="17224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708025" y="4448175"/>
            <a:ext cx="5661025" cy="4213225"/>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8" name="Google Shape;288;p1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8097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35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1051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3165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1">
  <p:cSld name="Title 1">
    <p:bg>
      <p:bgPr>
        <a:solidFill>
          <a:schemeClr val="accent2"/>
        </a:solidFill>
        <a:effectLst/>
      </p:bgPr>
    </p:bg>
    <p:spTree>
      <p:nvGrpSpPr>
        <p:cNvPr id="1" name="Shape 16"/>
        <p:cNvGrpSpPr/>
        <p:nvPr/>
      </p:nvGrpSpPr>
      <p:grpSpPr>
        <a:xfrm>
          <a:off x="0" y="0"/>
          <a:ext cx="0" cy="0"/>
          <a:chOff x="0" y="0"/>
          <a:chExt cx="0" cy="0"/>
        </a:xfrm>
      </p:grpSpPr>
      <p:sp>
        <p:nvSpPr>
          <p:cNvPr id="17" name="Google Shape;17;p27"/>
          <p:cNvSpPr txBox="1">
            <a:spLocks noGrp="1"/>
          </p:cNvSpPr>
          <p:nvPr>
            <p:ph type="title"/>
          </p:nvPr>
        </p:nvSpPr>
        <p:spPr>
          <a:xfrm>
            <a:off x="994876" y="887638"/>
            <a:ext cx="10202248" cy="509449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Abril Fatface"/>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27"/>
          <p:cNvSpPr/>
          <p:nvPr/>
        </p:nvSpPr>
        <p:spPr>
          <a:xfrm rot="5400000">
            <a:off x="-2990939" y="2990938"/>
            <a:ext cx="6855801"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7"/>
          <p:cNvSpPr/>
          <p:nvPr/>
        </p:nvSpPr>
        <p:spPr>
          <a:xfrm>
            <a:off x="1" y="5983104"/>
            <a:ext cx="12192000" cy="873925"/>
          </a:xfrm>
          <a:prstGeom prst="rect">
            <a:avLst/>
          </a:pr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7"/>
          <p:cNvSpPr/>
          <p:nvPr/>
        </p:nvSpPr>
        <p:spPr>
          <a:xfrm rot="10800000" flipH="1">
            <a:off x="8981493" y="0"/>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27"/>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losing 1">
  <p:cSld name="Closing 1">
    <p:bg>
      <p:bgPr>
        <a:solidFill>
          <a:schemeClr val="accent2"/>
        </a:solidFill>
        <a:effectLst/>
      </p:bgPr>
    </p:bg>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a:off x="1371597" y="1088211"/>
            <a:ext cx="4602483" cy="489601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800"/>
              <a:buFont typeface="Abril Fatface"/>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7"/>
          <p:cNvSpPr/>
          <p:nvPr/>
        </p:nvSpPr>
        <p:spPr>
          <a:xfrm>
            <a:off x="1" y="-8"/>
            <a:ext cx="12192000" cy="873925"/>
          </a:xfrm>
          <a:prstGeom prst="rect">
            <a:avLst/>
          </a:pr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37"/>
          <p:cNvSpPr/>
          <p:nvPr/>
        </p:nvSpPr>
        <p:spPr>
          <a:xfrm rot="5400000">
            <a:off x="-2990939" y="2990938"/>
            <a:ext cx="6855801"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37"/>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4" name="Google Shape;84;p37"/>
          <p:cNvSpPr/>
          <p:nvPr/>
        </p:nvSpPr>
        <p:spPr>
          <a:xfrm>
            <a:off x="9905999" y="4572027"/>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4CD2E1">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37"/>
          <p:cNvSpPr txBox="1">
            <a:spLocks noGrp="1"/>
          </p:cNvSpPr>
          <p:nvPr>
            <p:ph type="body" idx="1"/>
          </p:nvPr>
        </p:nvSpPr>
        <p:spPr>
          <a:xfrm>
            <a:off x="6324599" y="1088210"/>
            <a:ext cx="4373564" cy="489489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1800"/>
              <a:buNone/>
              <a:defRPr sz="1800" b="1">
                <a:solidFill>
                  <a:schemeClr val="lt2"/>
                </a:solidFill>
              </a:defRPr>
            </a:lvl1pPr>
            <a:lvl2pPr marL="914400" lvl="1" indent="-228600" algn="l">
              <a:lnSpc>
                <a:spcPct val="120000"/>
              </a:lnSpc>
              <a:spcBef>
                <a:spcPts val="600"/>
              </a:spcBef>
              <a:spcAft>
                <a:spcPts val="0"/>
              </a:spcAft>
              <a:buSzPts val="1600"/>
              <a:buNone/>
              <a:defRPr sz="1600" b="1">
                <a:solidFill>
                  <a:schemeClr val="lt2"/>
                </a:solidFill>
              </a:defRPr>
            </a:lvl2pPr>
            <a:lvl3pPr marL="1371600" lvl="2" indent="-228600" algn="l">
              <a:lnSpc>
                <a:spcPct val="120000"/>
              </a:lnSpc>
              <a:spcBef>
                <a:spcPts val="600"/>
              </a:spcBef>
              <a:spcAft>
                <a:spcPts val="0"/>
              </a:spcAft>
              <a:buSzPts val="1400"/>
              <a:buNone/>
              <a:defRPr sz="1400" b="1">
                <a:solidFill>
                  <a:schemeClr val="lt2"/>
                </a:solidFill>
              </a:defRPr>
            </a:lvl3pPr>
            <a:lvl4pPr marL="1828800" lvl="3" indent="-228600" algn="l">
              <a:lnSpc>
                <a:spcPct val="120000"/>
              </a:lnSpc>
              <a:spcBef>
                <a:spcPts val="600"/>
              </a:spcBef>
              <a:spcAft>
                <a:spcPts val="0"/>
              </a:spcAft>
              <a:buSzPts val="1200"/>
              <a:buNone/>
              <a:defRPr sz="1200" b="1">
                <a:solidFill>
                  <a:schemeClr val="lt2"/>
                </a:solidFill>
              </a:defRPr>
            </a:lvl4pPr>
            <a:lvl5pPr marL="2286000" lvl="4" indent="-228600" algn="l">
              <a:lnSpc>
                <a:spcPct val="120000"/>
              </a:lnSpc>
              <a:spcBef>
                <a:spcPts val="600"/>
              </a:spcBef>
              <a:spcAft>
                <a:spcPts val="0"/>
              </a:spcAft>
              <a:buSzPts val="1200"/>
              <a:buNone/>
              <a:defRPr sz="1200" b="1">
                <a:solidFill>
                  <a:schemeClr val="lt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38"/>
          <p:cNvSpPr txBox="1">
            <a:spLocks noGrp="1"/>
          </p:cNvSpPr>
          <p:nvPr>
            <p:ph type="ctrTitle"/>
          </p:nvPr>
        </p:nvSpPr>
        <p:spPr>
          <a:xfrm>
            <a:off x="1249326" y="919716"/>
            <a:ext cx="8504275" cy="3551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5400"/>
              <a:buFont typeface="Abril Fatfac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8"/>
          <p:cNvSpPr txBox="1">
            <a:spLocks noGrp="1"/>
          </p:cNvSpPr>
          <p:nvPr>
            <p:ph type="subTitle" idx="1"/>
          </p:nvPr>
        </p:nvSpPr>
        <p:spPr>
          <a:xfrm>
            <a:off x="1249326" y="4795284"/>
            <a:ext cx="8504275" cy="108452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SzPts val="1600"/>
              <a:buNone/>
              <a:defRPr sz="1600" b="1" cap="none"/>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38"/>
          <p:cNvSpPr txBox="1">
            <a:spLocks noGrp="1"/>
          </p:cNvSpPr>
          <p:nvPr>
            <p:ph type="dt" idx="10"/>
          </p:nvPr>
        </p:nvSpPr>
        <p:spPr>
          <a:xfrm>
            <a:off x="8964706" y="6433202"/>
            <a:ext cx="2426446"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3"/>
        <p:cNvGrpSpPr/>
        <p:nvPr/>
      </p:nvGrpSpPr>
      <p:grpSpPr>
        <a:xfrm>
          <a:off x="0" y="0"/>
          <a:ext cx="0" cy="0"/>
          <a:chOff x="0" y="0"/>
          <a:chExt cx="0" cy="0"/>
        </a:xfrm>
      </p:grpSpPr>
      <p:sp>
        <p:nvSpPr>
          <p:cNvPr id="94" name="Google Shape;94;p39"/>
          <p:cNvSpPr txBox="1">
            <a:spLocks noGrp="1"/>
          </p:cNvSpPr>
          <p:nvPr>
            <p:ph type="title"/>
          </p:nvPr>
        </p:nvSpPr>
        <p:spPr>
          <a:xfrm>
            <a:off x="1524000" y="1320800"/>
            <a:ext cx="9144000" cy="30958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400"/>
              <a:buFont typeface="Abril Fatfac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9"/>
          <p:cNvSpPr txBox="1">
            <a:spLocks noGrp="1"/>
          </p:cNvSpPr>
          <p:nvPr>
            <p:ph type="body" idx="1"/>
          </p:nvPr>
        </p:nvSpPr>
        <p:spPr>
          <a:xfrm>
            <a:off x="1523999" y="4589463"/>
            <a:ext cx="91440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400"/>
              <a:buNone/>
              <a:defRPr sz="2400">
                <a:solidFill>
                  <a:srgbClr val="888888"/>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39"/>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9"/>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9"/>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40"/>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0"/>
          <p:cNvSpPr txBox="1">
            <a:spLocks noGrp="1"/>
          </p:cNvSpPr>
          <p:nvPr>
            <p:ph type="body" idx="1"/>
          </p:nvPr>
        </p:nvSpPr>
        <p:spPr>
          <a:xfrm>
            <a:off x="1408813" y="2163725"/>
            <a:ext cx="4610986" cy="401323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0"/>
          <p:cNvSpPr txBox="1">
            <a:spLocks noGrp="1"/>
          </p:cNvSpPr>
          <p:nvPr>
            <p:ph type="body" idx="2"/>
          </p:nvPr>
        </p:nvSpPr>
        <p:spPr>
          <a:xfrm>
            <a:off x="6257260" y="2163725"/>
            <a:ext cx="4853763" cy="40132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0"/>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0"/>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0"/>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SzPts val="1800"/>
              <a:buNone/>
              <a:defRPr sz="1800" b="1" cap="none"/>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41"/>
          <p:cNvSpPr txBox="1">
            <a:spLocks noGrp="1"/>
          </p:cNvSpPr>
          <p:nvPr>
            <p:ph type="body" idx="2"/>
          </p:nvPr>
        </p:nvSpPr>
        <p:spPr>
          <a:xfrm>
            <a:off x="839788" y="2635623"/>
            <a:ext cx="5157787" cy="355403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SzPts val="2400"/>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30200" algn="l">
              <a:lnSpc>
                <a:spcPct val="120000"/>
              </a:lnSpc>
              <a:spcBef>
                <a:spcPts val="500"/>
              </a:spcBef>
              <a:spcAft>
                <a:spcPts val="0"/>
              </a:spcAft>
              <a:buSzPts val="1600"/>
              <a:buChar char="•"/>
              <a:defRPr sz="1600"/>
            </a:lvl4pPr>
            <a:lvl5pPr marL="2286000" lvl="4" indent="-330200" algn="l">
              <a:lnSpc>
                <a:spcPct val="12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SzPts val="1800"/>
              <a:buNone/>
              <a:defRPr sz="1800" b="1" cap="none"/>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1"/>
          <p:cNvSpPr txBox="1">
            <a:spLocks noGrp="1"/>
          </p:cNvSpPr>
          <p:nvPr>
            <p:ph type="body" idx="4"/>
          </p:nvPr>
        </p:nvSpPr>
        <p:spPr>
          <a:xfrm>
            <a:off x="6172200" y="2635623"/>
            <a:ext cx="5183188" cy="355404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SzPts val="2400"/>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30200" algn="l">
              <a:lnSpc>
                <a:spcPct val="120000"/>
              </a:lnSpc>
              <a:spcBef>
                <a:spcPts val="500"/>
              </a:spcBef>
              <a:spcAft>
                <a:spcPts val="0"/>
              </a:spcAft>
              <a:buSzPts val="1600"/>
              <a:buChar char="•"/>
              <a:defRPr sz="1600"/>
            </a:lvl4pPr>
            <a:lvl5pPr marL="2286000" lvl="4" indent="-330200" algn="l">
              <a:lnSpc>
                <a:spcPct val="12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1"/>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1"/>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2"/>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2"/>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2"/>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SzPts val="3200"/>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55600" algn="l">
              <a:lnSpc>
                <a:spcPct val="120000"/>
              </a:lnSpc>
              <a:spcBef>
                <a:spcPts val="500"/>
              </a:spcBef>
              <a:spcAft>
                <a:spcPts val="0"/>
              </a:spcAft>
              <a:buSzPts val="2000"/>
              <a:buChar char="•"/>
              <a:defRPr sz="2000"/>
            </a:lvl4pPr>
            <a:lvl5pPr marL="2286000" lvl="4" indent="-355600" algn="l">
              <a:lnSpc>
                <a:spcPct val="12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3" name="Google Shape;12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p43"/>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3"/>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3"/>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4"/>
          <p:cNvSpPr>
            <a:spLocks noGrp="1"/>
          </p:cNvSpPr>
          <p:nvPr>
            <p:ph type="pic" idx="2"/>
          </p:nvPr>
        </p:nvSpPr>
        <p:spPr>
          <a:xfrm>
            <a:off x="5183188" y="987425"/>
            <a:ext cx="6172200" cy="4873625"/>
          </a:xfrm>
          <a:prstGeom prst="rect">
            <a:avLst/>
          </a:prstGeom>
          <a:noFill/>
          <a:ln>
            <a:noFill/>
          </a:ln>
        </p:spPr>
      </p:sp>
      <p:sp>
        <p:nvSpPr>
          <p:cNvPr id="130" name="Google Shape;130;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44"/>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4"/>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4"/>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45"/>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5"/>
          <p:cNvSpPr txBox="1">
            <a:spLocks noGrp="1"/>
          </p:cNvSpPr>
          <p:nvPr>
            <p:ph type="body" idx="1"/>
          </p:nvPr>
        </p:nvSpPr>
        <p:spPr>
          <a:xfrm rot="5400000">
            <a:off x="3948184" y="-1113097"/>
            <a:ext cx="4133481" cy="1019219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5"/>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5"/>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5"/>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6"/>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6"/>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6"/>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bout 1">
  <p:cSld name="About 1">
    <p:spTree>
      <p:nvGrpSpPr>
        <p:cNvPr id="1" name="Shape 23"/>
        <p:cNvGrpSpPr/>
        <p:nvPr/>
      </p:nvGrpSpPr>
      <p:grpSpPr>
        <a:xfrm>
          <a:off x="0" y="0"/>
          <a:ext cx="0" cy="0"/>
          <a:chOff x="0" y="0"/>
          <a:chExt cx="0" cy="0"/>
        </a:xfrm>
      </p:grpSpPr>
      <p:sp>
        <p:nvSpPr>
          <p:cNvPr id="24" name="Google Shape;24;p28"/>
          <p:cNvSpPr/>
          <p:nvPr/>
        </p:nvSpPr>
        <p:spPr>
          <a:xfrm>
            <a:off x="1" y="5983099"/>
            <a:ext cx="12192000" cy="8739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8"/>
          <p:cNvSpPr/>
          <p:nvPr/>
        </p:nvSpPr>
        <p:spPr>
          <a:xfrm>
            <a:off x="8991644" y="3657675"/>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8"/>
          <p:cNvSpPr/>
          <p:nvPr/>
        </p:nvSpPr>
        <p:spPr>
          <a:xfrm rot="10800000">
            <a:off x="0" y="-5"/>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8"/>
          <p:cNvSpPr/>
          <p:nvPr/>
        </p:nvSpPr>
        <p:spPr>
          <a:xfrm rot="5400000">
            <a:off x="-433923" y="554625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28"/>
          <p:cNvSpPr txBox="1">
            <a:spLocks noGrp="1"/>
          </p:cNvSpPr>
          <p:nvPr>
            <p:ph type="title"/>
          </p:nvPr>
        </p:nvSpPr>
        <p:spPr>
          <a:xfrm>
            <a:off x="1371599" y="1478396"/>
            <a:ext cx="3710355" cy="34452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16069"/>
              </a:buClr>
              <a:buSzPts val="3600"/>
              <a:buFont typeface="Abril Fatface"/>
              <a:buNone/>
              <a:defRPr sz="3600">
                <a:solidFill>
                  <a:srgbClr val="1160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5360465" y="1477963"/>
            <a:ext cx="5536135" cy="3446462"/>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400"/>
              <a:buNone/>
              <a:defRPr sz="1400"/>
            </a:lvl3pPr>
            <a:lvl4pPr marL="1828800" lvl="3" indent="-228600" algn="l">
              <a:lnSpc>
                <a:spcPct val="120000"/>
              </a:lnSpc>
              <a:spcBef>
                <a:spcPts val="500"/>
              </a:spcBef>
              <a:spcAft>
                <a:spcPts val="0"/>
              </a:spcAft>
              <a:buSzPts val="1200"/>
              <a:buNone/>
              <a:defRPr sz="1200"/>
            </a:lvl4pPr>
            <a:lvl5pPr marL="2286000" lvl="4" indent="-228600" algn="l">
              <a:lnSpc>
                <a:spcPct val="120000"/>
              </a:lnSpc>
              <a:spcBef>
                <a:spcPts val="500"/>
              </a:spcBef>
              <a:spcAft>
                <a:spcPts val="0"/>
              </a:spcAft>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8"/>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bril Fatface"/>
                <a:ea typeface="Abril Fatface"/>
                <a:cs typeface="Abril Fatface"/>
                <a:sym typeface="Abril Fatface"/>
              </a:defRPr>
            </a:lvl1pPr>
            <a:lvl2pPr marL="0" lvl="1" indent="0" algn="ctr">
              <a:spcBef>
                <a:spcPts val="0"/>
              </a:spcBef>
              <a:buNone/>
              <a:defRPr sz="1200" b="0" i="0" u="none" strike="noStrike" cap="none">
                <a:solidFill>
                  <a:schemeClr val="lt1"/>
                </a:solidFill>
                <a:latin typeface="Abril Fatface"/>
                <a:ea typeface="Abril Fatface"/>
                <a:cs typeface="Abril Fatface"/>
                <a:sym typeface="Abril Fatface"/>
              </a:defRPr>
            </a:lvl2pPr>
            <a:lvl3pPr marL="0" lvl="2" indent="0" algn="ctr">
              <a:spcBef>
                <a:spcPts val="0"/>
              </a:spcBef>
              <a:buNone/>
              <a:defRPr sz="1200" b="0" i="0" u="none" strike="noStrike" cap="none">
                <a:solidFill>
                  <a:schemeClr val="lt1"/>
                </a:solidFill>
                <a:latin typeface="Abril Fatface"/>
                <a:ea typeface="Abril Fatface"/>
                <a:cs typeface="Abril Fatface"/>
                <a:sym typeface="Abril Fatface"/>
              </a:defRPr>
            </a:lvl3pPr>
            <a:lvl4pPr marL="0" lvl="3" indent="0" algn="ctr">
              <a:spcBef>
                <a:spcPts val="0"/>
              </a:spcBef>
              <a:buNone/>
              <a:defRPr sz="1200" b="0" i="0" u="none" strike="noStrike" cap="none">
                <a:solidFill>
                  <a:schemeClr val="lt1"/>
                </a:solidFill>
                <a:latin typeface="Abril Fatface"/>
                <a:ea typeface="Abril Fatface"/>
                <a:cs typeface="Abril Fatface"/>
                <a:sym typeface="Abril Fatface"/>
              </a:defRPr>
            </a:lvl4pPr>
            <a:lvl5pPr marL="0" lvl="4" indent="0" algn="ctr">
              <a:spcBef>
                <a:spcPts val="0"/>
              </a:spcBef>
              <a:buNone/>
              <a:defRPr sz="1200" b="0" i="0" u="none" strike="noStrike" cap="none">
                <a:solidFill>
                  <a:schemeClr val="lt1"/>
                </a:solidFill>
                <a:latin typeface="Abril Fatface"/>
                <a:ea typeface="Abril Fatface"/>
                <a:cs typeface="Abril Fatface"/>
                <a:sym typeface="Abril Fatface"/>
              </a:defRPr>
            </a:lvl5pPr>
            <a:lvl6pPr marL="0" lvl="5" indent="0" algn="ctr">
              <a:spcBef>
                <a:spcPts val="0"/>
              </a:spcBef>
              <a:buNone/>
              <a:defRPr sz="1200" b="0" i="0" u="none" strike="noStrike" cap="none">
                <a:solidFill>
                  <a:schemeClr val="lt1"/>
                </a:solidFill>
                <a:latin typeface="Abril Fatface"/>
                <a:ea typeface="Abril Fatface"/>
                <a:cs typeface="Abril Fatface"/>
                <a:sym typeface="Abril Fatface"/>
              </a:defRPr>
            </a:lvl6pPr>
            <a:lvl7pPr marL="0" lvl="6" indent="0" algn="ctr">
              <a:spcBef>
                <a:spcPts val="0"/>
              </a:spcBef>
              <a:buNone/>
              <a:defRPr sz="1200" b="0" i="0" u="none" strike="noStrike" cap="none">
                <a:solidFill>
                  <a:schemeClr val="lt1"/>
                </a:solidFill>
                <a:latin typeface="Abril Fatface"/>
                <a:ea typeface="Abril Fatface"/>
                <a:cs typeface="Abril Fatface"/>
                <a:sym typeface="Abril Fatface"/>
              </a:defRPr>
            </a:lvl7pPr>
            <a:lvl8pPr marL="0" lvl="7" indent="0" algn="ctr">
              <a:spcBef>
                <a:spcPts val="0"/>
              </a:spcBef>
              <a:buNone/>
              <a:defRPr sz="1200" b="0" i="0" u="none" strike="noStrike" cap="none">
                <a:solidFill>
                  <a:schemeClr val="lt1"/>
                </a:solidFill>
                <a:latin typeface="Abril Fatface"/>
                <a:ea typeface="Abril Fatface"/>
                <a:cs typeface="Abril Fatface"/>
                <a:sym typeface="Abril Fatface"/>
              </a:defRPr>
            </a:lvl8pPr>
            <a:lvl9pPr marL="0" lvl="8" indent="0" algn="ctr">
              <a:spcBef>
                <a:spcPts val="0"/>
              </a:spcBef>
              <a:buNone/>
              <a:defRPr sz="1200" b="0" i="0" u="none" strike="noStrike" cap="none">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Content and Picture 2">
  <p:cSld name="Title Content and Picture 2">
    <p:spTree>
      <p:nvGrpSpPr>
        <p:cNvPr id="1" name="Shape 146"/>
        <p:cNvGrpSpPr/>
        <p:nvPr/>
      </p:nvGrpSpPr>
      <p:grpSpPr>
        <a:xfrm>
          <a:off x="0" y="0"/>
          <a:ext cx="0" cy="0"/>
          <a:chOff x="0" y="0"/>
          <a:chExt cx="0" cy="0"/>
        </a:xfrm>
      </p:grpSpPr>
      <p:sp>
        <p:nvSpPr>
          <p:cNvPr id="147" name="Google Shape;147;p47"/>
          <p:cNvSpPr/>
          <p:nvPr/>
        </p:nvSpPr>
        <p:spPr>
          <a:xfrm rot="10800000" flipH="1">
            <a:off x="6117263" y="5090690"/>
            <a:ext cx="1807536" cy="1777059"/>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8" name="Google Shape;148;p47"/>
          <p:cNvSpPr/>
          <p:nvPr/>
        </p:nvSpPr>
        <p:spPr>
          <a:xfrm rot="5400000">
            <a:off x="-2996913" y="2996911"/>
            <a:ext cx="6867747"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47"/>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0" name="Google Shape;150;p47"/>
          <p:cNvSpPr txBox="1">
            <a:spLocks noGrp="1"/>
          </p:cNvSpPr>
          <p:nvPr>
            <p:ph type="title"/>
          </p:nvPr>
        </p:nvSpPr>
        <p:spPr>
          <a:xfrm>
            <a:off x="1381757" y="328860"/>
            <a:ext cx="6136643" cy="1777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16069"/>
              </a:buClr>
              <a:buSzPts val="3600"/>
              <a:buFont typeface="Abril Fatface"/>
              <a:buNone/>
              <a:defRPr sz="3600">
                <a:solidFill>
                  <a:srgbClr val="1160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7"/>
          <p:cNvSpPr txBox="1">
            <a:spLocks noGrp="1"/>
          </p:cNvSpPr>
          <p:nvPr>
            <p:ph type="body" idx="1"/>
          </p:nvPr>
        </p:nvSpPr>
        <p:spPr>
          <a:xfrm>
            <a:off x="1371204" y="2282999"/>
            <a:ext cx="6136643" cy="36855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7"/>
          <p:cNvSpPr>
            <a:spLocks noGrp="1"/>
          </p:cNvSpPr>
          <p:nvPr>
            <p:ph type="pic" idx="2"/>
          </p:nvPr>
        </p:nvSpPr>
        <p:spPr>
          <a:xfrm>
            <a:off x="7924800" y="0"/>
            <a:ext cx="4267200" cy="6858000"/>
          </a:xfrm>
          <a:prstGeom prst="rect">
            <a:avLst/>
          </a:prstGeom>
          <a:solidFill>
            <a:schemeClr val="accent2"/>
          </a:solidFill>
          <a:ln>
            <a:noFill/>
          </a:ln>
        </p:spPr>
      </p:sp>
      <p:sp>
        <p:nvSpPr>
          <p:cNvPr id="153" name="Google Shape;153;p4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p:cSld name="Section Title">
    <p:bg>
      <p:bgPr>
        <a:solidFill>
          <a:schemeClr val="accent2"/>
        </a:solidFill>
        <a:effectLst/>
      </p:bgPr>
    </p:bg>
    <p:spTree>
      <p:nvGrpSpPr>
        <p:cNvPr id="1" name="Shape 31"/>
        <p:cNvGrpSpPr/>
        <p:nvPr/>
      </p:nvGrpSpPr>
      <p:grpSpPr>
        <a:xfrm>
          <a:off x="0" y="0"/>
          <a:ext cx="0" cy="0"/>
          <a:chOff x="0" y="0"/>
          <a:chExt cx="0" cy="0"/>
        </a:xfrm>
      </p:grpSpPr>
      <p:sp>
        <p:nvSpPr>
          <p:cNvPr id="32" name="Google Shape;32;p29"/>
          <p:cNvSpPr/>
          <p:nvPr/>
        </p:nvSpPr>
        <p:spPr>
          <a:xfrm rot="10800000" flipH="1">
            <a:off x="4570022" y="3390898"/>
            <a:ext cx="3354778" cy="3467100"/>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29"/>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29"/>
          <p:cNvSpPr txBox="1">
            <a:spLocks noGrp="1"/>
          </p:cNvSpPr>
          <p:nvPr>
            <p:ph type="title"/>
          </p:nvPr>
        </p:nvSpPr>
        <p:spPr>
          <a:xfrm>
            <a:off x="1371598" y="1415562"/>
            <a:ext cx="5750171" cy="40092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3600"/>
              <a:buFont typeface="Abril Fatface"/>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a:spLocks noGrp="1"/>
          </p:cNvSpPr>
          <p:nvPr>
            <p:ph type="pic" idx="2"/>
          </p:nvPr>
        </p:nvSpPr>
        <p:spPr>
          <a:xfrm>
            <a:off x="7877908" y="1"/>
            <a:ext cx="4314092" cy="6858000"/>
          </a:xfrm>
          <a:prstGeom prst="rect">
            <a:avLst/>
          </a:prstGeom>
          <a:solidFill>
            <a:srgbClr val="116069"/>
          </a:solidFill>
          <a:ln>
            <a:noFill/>
          </a:ln>
        </p:spPr>
      </p:sp>
      <p:sp>
        <p:nvSpPr>
          <p:cNvPr id="36" name="Google Shape;36;p29"/>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7"/>
        <p:cNvGrpSpPr/>
        <p:nvPr/>
      </p:nvGrpSpPr>
      <p:grpSpPr>
        <a:xfrm>
          <a:off x="0" y="0"/>
          <a:ext cx="0" cy="0"/>
          <a:chOff x="0" y="0"/>
          <a:chExt cx="0" cy="0"/>
        </a:xfrm>
      </p:grpSpPr>
      <p:sp>
        <p:nvSpPr>
          <p:cNvPr id="38" name="Google Shape;38;p30"/>
          <p:cNvSpPr/>
          <p:nvPr/>
        </p:nvSpPr>
        <p:spPr>
          <a:xfrm rot="5400000">
            <a:off x="-2992038" y="2992045"/>
            <a:ext cx="6858000"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30"/>
          <p:cNvSpPr/>
          <p:nvPr/>
        </p:nvSpPr>
        <p:spPr>
          <a:xfrm rot="10800000">
            <a:off x="1" y="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30"/>
          <p:cNvSpPr/>
          <p:nvPr/>
        </p:nvSpPr>
        <p:spPr>
          <a:xfrm>
            <a:off x="8991644" y="3657688"/>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30"/>
          <p:cNvSpPr txBox="1">
            <a:spLocks noGrp="1"/>
          </p:cNvSpPr>
          <p:nvPr>
            <p:ph type="title"/>
          </p:nvPr>
        </p:nvSpPr>
        <p:spPr>
          <a:xfrm>
            <a:off x="1381748" y="246183"/>
            <a:ext cx="9525000" cy="19195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16069"/>
              </a:buClr>
              <a:buSzPts val="3600"/>
              <a:buFont typeface="Abril Fatface"/>
              <a:buNone/>
              <a:defRPr sz="3600">
                <a:solidFill>
                  <a:srgbClr val="1160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1371600" y="2274033"/>
            <a:ext cx="9525000" cy="33178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0"/>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Content and Image">
  <p:cSld name="Title Content and Image">
    <p:bg>
      <p:bgPr>
        <a:solidFill>
          <a:schemeClr val="accent2"/>
        </a:solidFill>
        <a:effectLst/>
      </p:bgPr>
    </p:bg>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5676415" y="360485"/>
            <a:ext cx="5032725" cy="32842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3600"/>
              <a:buFont typeface="Abril Fatface"/>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a:spLocks noGrp="1"/>
          </p:cNvSpPr>
          <p:nvPr>
            <p:ph type="pic" idx="2"/>
          </p:nvPr>
        </p:nvSpPr>
        <p:spPr>
          <a:xfrm>
            <a:off x="0" y="0"/>
            <a:ext cx="4308475" cy="6858000"/>
          </a:xfrm>
          <a:prstGeom prst="rect">
            <a:avLst/>
          </a:prstGeom>
          <a:noFill/>
          <a:ln>
            <a:noFill/>
          </a:ln>
        </p:spPr>
      </p:sp>
      <p:sp>
        <p:nvSpPr>
          <p:cNvPr id="47" name="Google Shape;47;p31"/>
          <p:cNvSpPr txBox="1">
            <a:spLocks noGrp="1"/>
          </p:cNvSpPr>
          <p:nvPr>
            <p:ph type="body" idx="1"/>
          </p:nvPr>
        </p:nvSpPr>
        <p:spPr>
          <a:xfrm>
            <a:off x="5676306" y="3846391"/>
            <a:ext cx="5032725" cy="213671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solidFill>
                  <a:schemeClr val="lt2"/>
                </a:solidFill>
              </a:defRPr>
            </a:lvl1pPr>
            <a:lvl2pPr marL="914400" lvl="1" indent="-228600" algn="l">
              <a:lnSpc>
                <a:spcPct val="120000"/>
              </a:lnSpc>
              <a:spcBef>
                <a:spcPts val="500"/>
              </a:spcBef>
              <a:spcAft>
                <a:spcPts val="0"/>
              </a:spcAft>
              <a:buSzPts val="1600"/>
              <a:buNone/>
              <a:defRPr sz="1600">
                <a:solidFill>
                  <a:schemeClr val="lt2"/>
                </a:solidFill>
              </a:defRPr>
            </a:lvl2pPr>
            <a:lvl3pPr marL="1371600" lvl="2" indent="-228600" algn="l">
              <a:lnSpc>
                <a:spcPct val="120000"/>
              </a:lnSpc>
              <a:spcBef>
                <a:spcPts val="500"/>
              </a:spcBef>
              <a:spcAft>
                <a:spcPts val="0"/>
              </a:spcAft>
              <a:buSzPts val="1400"/>
              <a:buNone/>
              <a:defRPr sz="1400">
                <a:solidFill>
                  <a:schemeClr val="lt2"/>
                </a:solidFill>
              </a:defRPr>
            </a:lvl3pPr>
            <a:lvl4pPr marL="1828800" lvl="3" indent="-228600" algn="l">
              <a:lnSpc>
                <a:spcPct val="120000"/>
              </a:lnSpc>
              <a:spcBef>
                <a:spcPts val="500"/>
              </a:spcBef>
              <a:spcAft>
                <a:spcPts val="0"/>
              </a:spcAft>
              <a:buSzPts val="1200"/>
              <a:buNone/>
              <a:defRPr sz="1200">
                <a:solidFill>
                  <a:schemeClr val="lt2"/>
                </a:solidFill>
              </a:defRPr>
            </a:lvl4pPr>
            <a:lvl5pPr marL="2286000" lvl="4" indent="-228600" algn="l">
              <a:lnSpc>
                <a:spcPct val="120000"/>
              </a:lnSpc>
              <a:spcBef>
                <a:spcPts val="500"/>
              </a:spcBef>
              <a:spcAft>
                <a:spcPts val="0"/>
              </a:spcAft>
              <a:buSzPts val="1200"/>
              <a:buNone/>
              <a:defRPr sz="1200">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31"/>
          <p:cNvSpPr/>
          <p:nvPr/>
        </p:nvSpPr>
        <p:spPr>
          <a:xfrm rot="10800000">
            <a:off x="4308762" y="3390898"/>
            <a:ext cx="3354778" cy="3467100"/>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accent2"/>
              </a:buClr>
              <a:buSzPts val="3600"/>
              <a:buFont typeface="Abril Fatface"/>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2" name="Google Shape;52;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1pPr>
            <a:lvl2pPr marL="0" lvl="1"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2pPr>
            <a:lvl3pPr marL="0" lvl="2"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3pPr>
            <a:lvl4pPr marL="0" lvl="3"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4pPr>
            <a:lvl5pPr marL="0" lvl="4"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5pPr>
            <a:lvl6pPr marL="0" lvl="5"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6pPr>
            <a:lvl7pPr marL="0" lvl="6"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7pPr>
            <a:lvl8pPr marL="0" lvl="7"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8pPr>
            <a:lvl9pPr marL="0" lvl="8" indent="0" algn="r">
              <a:buClr>
                <a:srgbClr val="FFFFFF"/>
              </a:buClr>
              <a:buSzPts val="2000"/>
              <a:buFont typeface="Abril Fatface"/>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2 Column">
  <p:cSld name="Title and 2 Column">
    <p:spTree>
      <p:nvGrpSpPr>
        <p:cNvPr id="1" name="Shape 53"/>
        <p:cNvGrpSpPr/>
        <p:nvPr/>
      </p:nvGrpSpPr>
      <p:grpSpPr>
        <a:xfrm>
          <a:off x="0" y="0"/>
          <a:ext cx="0" cy="0"/>
          <a:chOff x="0" y="0"/>
          <a:chExt cx="0" cy="0"/>
        </a:xfrm>
      </p:grpSpPr>
      <p:sp>
        <p:nvSpPr>
          <p:cNvPr id="54" name="Google Shape;54;p33"/>
          <p:cNvSpPr/>
          <p:nvPr/>
        </p:nvSpPr>
        <p:spPr>
          <a:xfrm>
            <a:off x="1" y="5983104"/>
            <a:ext cx="12192000"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33"/>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33"/>
          <p:cNvSpPr/>
          <p:nvPr/>
        </p:nvSpPr>
        <p:spPr>
          <a:xfrm rot="5400000">
            <a:off x="-433923" y="5546255"/>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33"/>
          <p:cNvSpPr txBox="1">
            <a:spLocks noGrp="1"/>
          </p:cNvSpPr>
          <p:nvPr>
            <p:ph type="title"/>
          </p:nvPr>
        </p:nvSpPr>
        <p:spPr>
          <a:xfrm>
            <a:off x="1362805" y="344399"/>
            <a:ext cx="9599008" cy="17295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16069"/>
              </a:buClr>
              <a:buSzPts val="3600"/>
              <a:buFont typeface="Abril Fatface"/>
              <a:buNone/>
              <a:defRPr sz="3600">
                <a:solidFill>
                  <a:srgbClr val="1160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1370867" y="2274034"/>
            <a:ext cx="4643438" cy="32986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txBox="1">
            <a:spLocks noGrp="1"/>
          </p:cNvSpPr>
          <p:nvPr>
            <p:ph type="body" idx="2"/>
          </p:nvPr>
        </p:nvSpPr>
        <p:spPr>
          <a:xfrm>
            <a:off x="6318375" y="2274034"/>
            <a:ext cx="4643438" cy="32986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3">
  <p:cSld name="Title 3">
    <p:bg>
      <p:bgPr>
        <a:solidFill>
          <a:schemeClr val="accent2"/>
        </a:solidFill>
        <a:effectLst/>
      </p:bgPr>
    </p:bg>
    <p:spTree>
      <p:nvGrpSpPr>
        <p:cNvPr id="1" name="Shape 61"/>
        <p:cNvGrpSpPr/>
        <p:nvPr/>
      </p:nvGrpSpPr>
      <p:grpSpPr>
        <a:xfrm>
          <a:off x="0" y="0"/>
          <a:ext cx="0" cy="0"/>
          <a:chOff x="0" y="0"/>
          <a:chExt cx="0" cy="0"/>
        </a:xfrm>
      </p:grpSpPr>
      <p:sp>
        <p:nvSpPr>
          <p:cNvPr id="62" name="Google Shape;62;p34"/>
          <p:cNvSpPr/>
          <p:nvPr/>
        </p:nvSpPr>
        <p:spPr>
          <a:xfrm>
            <a:off x="1" y="5983104"/>
            <a:ext cx="12192000" cy="873925"/>
          </a:xfrm>
          <a:prstGeom prst="rect">
            <a:avLst/>
          </a:prstGeom>
          <a:solidFill>
            <a:srgbClr val="0B4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34"/>
          <p:cNvSpPr/>
          <p:nvPr/>
        </p:nvSpPr>
        <p:spPr>
          <a:xfrm>
            <a:off x="8981493" y="3657680"/>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34"/>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116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34"/>
          <p:cNvSpPr/>
          <p:nvPr/>
        </p:nvSpPr>
        <p:spPr>
          <a:xfrm rot="5400000">
            <a:off x="-433923" y="5546255"/>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87E1E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34"/>
          <p:cNvSpPr txBox="1">
            <a:spLocks noGrp="1"/>
          </p:cNvSpPr>
          <p:nvPr>
            <p:ph type="title"/>
          </p:nvPr>
        </p:nvSpPr>
        <p:spPr>
          <a:xfrm>
            <a:off x="1750734" y="835269"/>
            <a:ext cx="8690533" cy="282118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600"/>
              <a:buFont typeface="Abril Fatface"/>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1745739" y="3858233"/>
            <a:ext cx="8700522" cy="1953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800"/>
              <a:buNone/>
              <a:defRPr sz="1800">
                <a:solidFill>
                  <a:schemeClr val="lt2"/>
                </a:solidFill>
              </a:defRPr>
            </a:lvl1pPr>
            <a:lvl2pPr marL="914400" lvl="1" indent="-228600" algn="ctr">
              <a:lnSpc>
                <a:spcPct val="120000"/>
              </a:lnSpc>
              <a:spcBef>
                <a:spcPts val="500"/>
              </a:spcBef>
              <a:spcAft>
                <a:spcPts val="0"/>
              </a:spcAft>
              <a:buSzPts val="1600"/>
              <a:buNone/>
              <a:defRPr sz="1600">
                <a:solidFill>
                  <a:schemeClr val="lt2"/>
                </a:solidFill>
              </a:defRPr>
            </a:lvl2pPr>
            <a:lvl3pPr marL="1371600" lvl="2" indent="-228600" algn="ctr">
              <a:lnSpc>
                <a:spcPct val="120000"/>
              </a:lnSpc>
              <a:spcBef>
                <a:spcPts val="500"/>
              </a:spcBef>
              <a:spcAft>
                <a:spcPts val="0"/>
              </a:spcAft>
              <a:buSzPts val="1400"/>
              <a:buNone/>
              <a:defRPr sz="1400">
                <a:solidFill>
                  <a:schemeClr val="lt2"/>
                </a:solidFill>
              </a:defRPr>
            </a:lvl3pPr>
            <a:lvl4pPr marL="1828800" lvl="3" indent="-228600" algn="ctr">
              <a:lnSpc>
                <a:spcPct val="120000"/>
              </a:lnSpc>
              <a:spcBef>
                <a:spcPts val="500"/>
              </a:spcBef>
              <a:spcAft>
                <a:spcPts val="0"/>
              </a:spcAft>
              <a:buSzPts val="1200"/>
              <a:buNone/>
              <a:defRPr sz="1200">
                <a:solidFill>
                  <a:schemeClr val="lt2"/>
                </a:solidFill>
              </a:defRPr>
            </a:lvl4pPr>
            <a:lvl5pPr marL="2286000" lvl="4" indent="-228600" algn="ctr">
              <a:lnSpc>
                <a:spcPct val="120000"/>
              </a:lnSpc>
              <a:spcBef>
                <a:spcPts val="500"/>
              </a:spcBef>
              <a:spcAft>
                <a:spcPts val="0"/>
              </a:spcAft>
              <a:buSzPts val="1200"/>
              <a:buNone/>
              <a:defRPr sz="1200">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4"/>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Abril Fatface"/>
                <a:ea typeface="Abril Fatface"/>
                <a:cs typeface="Abril Fatface"/>
                <a:sym typeface="Abril Fatface"/>
              </a:defRPr>
            </a:lvl1pPr>
            <a:lvl2pPr marL="0" lvl="1" indent="0" algn="ctr">
              <a:spcBef>
                <a:spcPts val="0"/>
              </a:spcBef>
              <a:buNone/>
              <a:defRPr sz="1200" b="0" i="0" u="none" strike="noStrike" cap="none">
                <a:solidFill>
                  <a:srgbClr val="FFFFFF"/>
                </a:solidFill>
                <a:latin typeface="Abril Fatface"/>
                <a:ea typeface="Abril Fatface"/>
                <a:cs typeface="Abril Fatface"/>
                <a:sym typeface="Abril Fatface"/>
              </a:defRPr>
            </a:lvl2pPr>
            <a:lvl3pPr marL="0" lvl="2" indent="0" algn="ctr">
              <a:spcBef>
                <a:spcPts val="0"/>
              </a:spcBef>
              <a:buNone/>
              <a:defRPr sz="1200" b="0" i="0" u="none" strike="noStrike" cap="none">
                <a:solidFill>
                  <a:srgbClr val="FFFFFF"/>
                </a:solidFill>
                <a:latin typeface="Abril Fatface"/>
                <a:ea typeface="Abril Fatface"/>
                <a:cs typeface="Abril Fatface"/>
                <a:sym typeface="Abril Fatface"/>
              </a:defRPr>
            </a:lvl3pPr>
            <a:lvl4pPr marL="0" lvl="3" indent="0" algn="ctr">
              <a:spcBef>
                <a:spcPts val="0"/>
              </a:spcBef>
              <a:buNone/>
              <a:defRPr sz="1200" b="0" i="0" u="none" strike="noStrike" cap="none">
                <a:solidFill>
                  <a:srgbClr val="FFFFFF"/>
                </a:solidFill>
                <a:latin typeface="Abril Fatface"/>
                <a:ea typeface="Abril Fatface"/>
                <a:cs typeface="Abril Fatface"/>
                <a:sym typeface="Abril Fatface"/>
              </a:defRPr>
            </a:lvl4pPr>
            <a:lvl5pPr marL="0" lvl="4" indent="0" algn="ctr">
              <a:spcBef>
                <a:spcPts val="0"/>
              </a:spcBef>
              <a:buNone/>
              <a:defRPr sz="1200" b="0" i="0" u="none" strike="noStrike" cap="none">
                <a:solidFill>
                  <a:srgbClr val="FFFFFF"/>
                </a:solidFill>
                <a:latin typeface="Abril Fatface"/>
                <a:ea typeface="Abril Fatface"/>
                <a:cs typeface="Abril Fatface"/>
                <a:sym typeface="Abril Fatface"/>
              </a:defRPr>
            </a:lvl5pPr>
            <a:lvl6pPr marL="0" lvl="5" indent="0" algn="ctr">
              <a:spcBef>
                <a:spcPts val="0"/>
              </a:spcBef>
              <a:buNone/>
              <a:defRPr sz="1200" b="0" i="0" u="none" strike="noStrike" cap="none">
                <a:solidFill>
                  <a:srgbClr val="FFFFFF"/>
                </a:solidFill>
                <a:latin typeface="Abril Fatface"/>
                <a:ea typeface="Abril Fatface"/>
                <a:cs typeface="Abril Fatface"/>
                <a:sym typeface="Abril Fatface"/>
              </a:defRPr>
            </a:lvl6pPr>
            <a:lvl7pPr marL="0" lvl="6" indent="0" algn="ctr">
              <a:spcBef>
                <a:spcPts val="0"/>
              </a:spcBef>
              <a:buNone/>
              <a:defRPr sz="1200" b="0" i="0" u="none" strike="noStrike" cap="none">
                <a:solidFill>
                  <a:srgbClr val="FFFFFF"/>
                </a:solidFill>
                <a:latin typeface="Abril Fatface"/>
                <a:ea typeface="Abril Fatface"/>
                <a:cs typeface="Abril Fatface"/>
                <a:sym typeface="Abril Fatface"/>
              </a:defRPr>
            </a:lvl7pPr>
            <a:lvl8pPr marL="0" lvl="7" indent="0" algn="ctr">
              <a:spcBef>
                <a:spcPts val="0"/>
              </a:spcBef>
              <a:buNone/>
              <a:defRPr sz="1200" b="0" i="0" u="none" strike="noStrike" cap="none">
                <a:solidFill>
                  <a:srgbClr val="FFFFFF"/>
                </a:solidFill>
                <a:latin typeface="Abril Fatface"/>
                <a:ea typeface="Abril Fatface"/>
                <a:cs typeface="Abril Fatface"/>
                <a:sym typeface="Abril Fatface"/>
              </a:defRPr>
            </a:lvl8pPr>
            <a:lvl9pPr marL="0" lvl="8" indent="0" algn="ctr">
              <a:spcBef>
                <a:spcPts val="0"/>
              </a:spcBef>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905256" y="590668"/>
            <a:ext cx="9914859" cy="132900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5"/>
          <p:cNvSpPr txBox="1">
            <a:spLocks noGrp="1"/>
          </p:cNvSpPr>
          <p:nvPr>
            <p:ph type="body" idx="1"/>
          </p:nvPr>
        </p:nvSpPr>
        <p:spPr>
          <a:xfrm>
            <a:off x="914400" y="1919673"/>
            <a:ext cx="9914860" cy="4123318"/>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lvl1pPr>
            <a:lvl2pPr marL="914400" lvl="1" indent="-342900" algn="l">
              <a:lnSpc>
                <a:spcPct val="120000"/>
              </a:lnSpc>
              <a:spcBef>
                <a:spcPts val="500"/>
              </a:spcBef>
              <a:spcAft>
                <a:spcPts val="0"/>
              </a:spcAft>
              <a:buSzPts val="1800"/>
              <a:buChar char="•"/>
              <a:defRPr sz="1800"/>
            </a:lvl2pPr>
            <a:lvl3pPr marL="1371600" lvl="2" indent="-330200" algn="l">
              <a:lnSpc>
                <a:spcPct val="120000"/>
              </a:lnSpc>
              <a:spcBef>
                <a:spcPts val="500"/>
              </a:spcBef>
              <a:spcAft>
                <a:spcPts val="0"/>
              </a:spcAft>
              <a:buSzPts val="1600"/>
              <a:buChar char="•"/>
              <a:defRPr sz="1600"/>
            </a:lvl3pPr>
            <a:lvl4pPr marL="1828800" lvl="3" indent="-317500" algn="l">
              <a:lnSpc>
                <a:spcPct val="120000"/>
              </a:lnSpc>
              <a:spcBef>
                <a:spcPts val="500"/>
              </a:spcBef>
              <a:spcAft>
                <a:spcPts val="0"/>
              </a:spcAft>
              <a:buSzPts val="1400"/>
              <a:buChar char="•"/>
              <a:defRPr sz="1400"/>
            </a:lvl4pPr>
            <a:lvl5pPr marL="2286000" lvl="4" indent="-317500" algn="l">
              <a:lnSpc>
                <a:spcPct val="12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5"/>
          <p:cNvSpPr txBox="1">
            <a:spLocks noGrp="1"/>
          </p:cNvSpPr>
          <p:nvPr>
            <p:ph type="dt" idx="10"/>
          </p:nvPr>
        </p:nvSpPr>
        <p:spPr>
          <a:xfrm>
            <a:off x="9323285" y="6434524"/>
            <a:ext cx="206786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173736" y="6437376"/>
            <a:ext cx="377591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b="0" i="0" u="none" strike="noStrike" cap="none">
                <a:solidFill>
                  <a:schemeClr val="lt1"/>
                </a:solidFill>
                <a:latin typeface="Abril Fatface"/>
                <a:ea typeface="Abril Fatface"/>
                <a:cs typeface="Abril Fatface"/>
                <a:sym typeface="Abril Fatface"/>
              </a:defRPr>
            </a:lvl1pPr>
            <a:lvl2pPr marL="0" lvl="1" indent="0" algn="r">
              <a:spcBef>
                <a:spcPts val="0"/>
              </a:spcBef>
              <a:buNone/>
              <a:defRPr sz="2000" b="0" i="0" u="none" strike="noStrike" cap="none">
                <a:solidFill>
                  <a:schemeClr val="lt1"/>
                </a:solidFill>
                <a:latin typeface="Abril Fatface"/>
                <a:ea typeface="Abril Fatface"/>
                <a:cs typeface="Abril Fatface"/>
                <a:sym typeface="Abril Fatface"/>
              </a:defRPr>
            </a:lvl2pPr>
            <a:lvl3pPr marL="0" lvl="2" indent="0" algn="r">
              <a:spcBef>
                <a:spcPts val="0"/>
              </a:spcBef>
              <a:buNone/>
              <a:defRPr sz="2000" b="0" i="0" u="none" strike="noStrike" cap="none">
                <a:solidFill>
                  <a:schemeClr val="lt1"/>
                </a:solidFill>
                <a:latin typeface="Abril Fatface"/>
                <a:ea typeface="Abril Fatface"/>
                <a:cs typeface="Abril Fatface"/>
                <a:sym typeface="Abril Fatface"/>
              </a:defRPr>
            </a:lvl3pPr>
            <a:lvl4pPr marL="0" lvl="3" indent="0" algn="r">
              <a:spcBef>
                <a:spcPts val="0"/>
              </a:spcBef>
              <a:buNone/>
              <a:defRPr sz="2000" b="0" i="0" u="none" strike="noStrike" cap="none">
                <a:solidFill>
                  <a:schemeClr val="lt1"/>
                </a:solidFill>
                <a:latin typeface="Abril Fatface"/>
                <a:ea typeface="Abril Fatface"/>
                <a:cs typeface="Abril Fatface"/>
                <a:sym typeface="Abril Fatface"/>
              </a:defRPr>
            </a:lvl4pPr>
            <a:lvl5pPr marL="0" lvl="4" indent="0" algn="r">
              <a:spcBef>
                <a:spcPts val="0"/>
              </a:spcBef>
              <a:buNone/>
              <a:defRPr sz="2000" b="0" i="0" u="none" strike="noStrike" cap="none">
                <a:solidFill>
                  <a:schemeClr val="lt1"/>
                </a:solidFill>
                <a:latin typeface="Abril Fatface"/>
                <a:ea typeface="Abril Fatface"/>
                <a:cs typeface="Abril Fatface"/>
                <a:sym typeface="Abril Fatface"/>
              </a:defRPr>
            </a:lvl5pPr>
            <a:lvl6pPr marL="0" lvl="5" indent="0" algn="r">
              <a:spcBef>
                <a:spcPts val="0"/>
              </a:spcBef>
              <a:buNone/>
              <a:defRPr sz="2000" b="0" i="0" u="none" strike="noStrike" cap="none">
                <a:solidFill>
                  <a:schemeClr val="lt1"/>
                </a:solidFill>
                <a:latin typeface="Abril Fatface"/>
                <a:ea typeface="Abril Fatface"/>
                <a:cs typeface="Abril Fatface"/>
                <a:sym typeface="Abril Fatface"/>
              </a:defRPr>
            </a:lvl6pPr>
            <a:lvl7pPr marL="0" lvl="6" indent="0" algn="r">
              <a:spcBef>
                <a:spcPts val="0"/>
              </a:spcBef>
              <a:buNone/>
              <a:defRPr sz="2000" b="0" i="0" u="none" strike="noStrike" cap="none">
                <a:solidFill>
                  <a:schemeClr val="lt1"/>
                </a:solidFill>
                <a:latin typeface="Abril Fatface"/>
                <a:ea typeface="Abril Fatface"/>
                <a:cs typeface="Abril Fatface"/>
                <a:sym typeface="Abril Fatface"/>
              </a:defRPr>
            </a:lvl7pPr>
            <a:lvl8pPr marL="0" lvl="7" indent="0" algn="r">
              <a:spcBef>
                <a:spcPts val="0"/>
              </a:spcBef>
              <a:buNone/>
              <a:defRPr sz="2000" b="0" i="0" u="none" strike="noStrike" cap="none">
                <a:solidFill>
                  <a:schemeClr val="lt1"/>
                </a:solidFill>
                <a:latin typeface="Abril Fatface"/>
                <a:ea typeface="Abril Fatface"/>
                <a:cs typeface="Abril Fatface"/>
                <a:sym typeface="Abril Fatface"/>
              </a:defRPr>
            </a:lvl8pPr>
            <a:lvl9pPr marL="0" lvl="8" indent="0" algn="r">
              <a:spcBef>
                <a:spcPts val="0"/>
              </a:spcBef>
              <a:buNone/>
              <a:defRPr sz="2000" b="0" i="0" u="none" strike="noStrike" cap="none">
                <a:solidFill>
                  <a:schemeClr val="lt1"/>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6"/>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6"/>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6"/>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000"/>
              <a:buFont typeface="Abril Fatface"/>
              <a:buNone/>
              <a:defRPr sz="4000" b="0" i="0" u="none" strike="noStrike" cap="none">
                <a:solidFill>
                  <a:schemeClr val="accent2"/>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6"/>
          <p:cNvSpPr txBox="1">
            <a:spLocks noGrp="1"/>
          </p:cNvSpPr>
          <p:nvPr>
            <p:ph type="body" idx="1"/>
          </p:nvPr>
        </p:nvSpPr>
        <p:spPr>
          <a:xfrm>
            <a:off x="918825" y="1916262"/>
            <a:ext cx="10192198" cy="413348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5"/>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20000"/>
              </a:lnSpc>
              <a:spcBef>
                <a:spcPts val="500"/>
              </a:spcBef>
              <a:spcAft>
                <a:spcPts val="0"/>
              </a:spcAft>
              <a:buClr>
                <a:schemeClr val="accent5"/>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20000"/>
              </a:lnSpc>
              <a:spcBef>
                <a:spcPts val="500"/>
              </a:spcBef>
              <a:spcAft>
                <a:spcPts val="0"/>
              </a:spcAft>
              <a:buClr>
                <a:schemeClr val="accent5"/>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20000"/>
              </a:lnSpc>
              <a:spcBef>
                <a:spcPts val="500"/>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20000"/>
              </a:lnSpc>
              <a:spcBef>
                <a:spcPts val="500"/>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6"/>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6"/>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FFFFF"/>
                </a:solidFill>
                <a:latin typeface="Abril Fatface"/>
                <a:ea typeface="Abril Fatface"/>
                <a:cs typeface="Abril Fatface"/>
                <a:sym typeface="Abril Fatface"/>
              </a:defRPr>
            </a:lvl1pPr>
            <a:lvl2pPr marL="0" marR="0" lvl="1" indent="0" algn="r" rtl="0">
              <a:spcBef>
                <a:spcPts val="0"/>
              </a:spcBef>
              <a:buNone/>
              <a:defRPr sz="2000" b="0" i="0" u="none" strike="noStrike" cap="none">
                <a:solidFill>
                  <a:srgbClr val="FFFFFF"/>
                </a:solidFill>
                <a:latin typeface="Abril Fatface"/>
                <a:ea typeface="Abril Fatface"/>
                <a:cs typeface="Abril Fatface"/>
                <a:sym typeface="Abril Fatface"/>
              </a:defRPr>
            </a:lvl2pPr>
            <a:lvl3pPr marL="0" marR="0" lvl="2" indent="0" algn="r" rtl="0">
              <a:spcBef>
                <a:spcPts val="0"/>
              </a:spcBef>
              <a:buNone/>
              <a:defRPr sz="2000" b="0" i="0" u="none" strike="noStrike" cap="none">
                <a:solidFill>
                  <a:srgbClr val="FFFFFF"/>
                </a:solidFill>
                <a:latin typeface="Abril Fatface"/>
                <a:ea typeface="Abril Fatface"/>
                <a:cs typeface="Abril Fatface"/>
                <a:sym typeface="Abril Fatface"/>
              </a:defRPr>
            </a:lvl3pPr>
            <a:lvl4pPr marL="0" marR="0" lvl="3" indent="0" algn="r" rtl="0">
              <a:spcBef>
                <a:spcPts val="0"/>
              </a:spcBef>
              <a:buNone/>
              <a:defRPr sz="2000" b="0" i="0" u="none" strike="noStrike" cap="none">
                <a:solidFill>
                  <a:srgbClr val="FFFFFF"/>
                </a:solidFill>
                <a:latin typeface="Abril Fatface"/>
                <a:ea typeface="Abril Fatface"/>
                <a:cs typeface="Abril Fatface"/>
                <a:sym typeface="Abril Fatface"/>
              </a:defRPr>
            </a:lvl4pPr>
            <a:lvl5pPr marL="0" marR="0" lvl="4" indent="0" algn="r" rtl="0">
              <a:spcBef>
                <a:spcPts val="0"/>
              </a:spcBef>
              <a:buNone/>
              <a:defRPr sz="2000" b="0" i="0" u="none" strike="noStrike" cap="none">
                <a:solidFill>
                  <a:srgbClr val="FFFFFF"/>
                </a:solidFill>
                <a:latin typeface="Abril Fatface"/>
                <a:ea typeface="Abril Fatface"/>
                <a:cs typeface="Abril Fatface"/>
                <a:sym typeface="Abril Fatface"/>
              </a:defRPr>
            </a:lvl5pPr>
            <a:lvl6pPr marL="0" marR="0" lvl="5" indent="0" algn="r" rtl="0">
              <a:spcBef>
                <a:spcPts val="0"/>
              </a:spcBef>
              <a:buNone/>
              <a:defRPr sz="2000" b="0" i="0" u="none" strike="noStrike" cap="none">
                <a:solidFill>
                  <a:srgbClr val="FFFFFF"/>
                </a:solidFill>
                <a:latin typeface="Abril Fatface"/>
                <a:ea typeface="Abril Fatface"/>
                <a:cs typeface="Abril Fatface"/>
                <a:sym typeface="Abril Fatface"/>
              </a:defRPr>
            </a:lvl6pPr>
            <a:lvl7pPr marL="0" marR="0" lvl="6" indent="0" algn="r" rtl="0">
              <a:spcBef>
                <a:spcPts val="0"/>
              </a:spcBef>
              <a:buNone/>
              <a:defRPr sz="2000" b="0" i="0" u="none" strike="noStrike" cap="none">
                <a:solidFill>
                  <a:srgbClr val="FFFFFF"/>
                </a:solidFill>
                <a:latin typeface="Abril Fatface"/>
                <a:ea typeface="Abril Fatface"/>
                <a:cs typeface="Abril Fatface"/>
                <a:sym typeface="Abril Fatface"/>
              </a:defRPr>
            </a:lvl7pPr>
            <a:lvl8pPr marL="0" marR="0" lvl="7" indent="0" algn="r" rtl="0">
              <a:spcBef>
                <a:spcPts val="0"/>
              </a:spcBef>
              <a:buNone/>
              <a:defRPr sz="2000" b="0" i="0" u="none" strike="noStrike" cap="none">
                <a:solidFill>
                  <a:srgbClr val="FFFFFF"/>
                </a:solidFill>
                <a:latin typeface="Abril Fatface"/>
                <a:ea typeface="Abril Fatface"/>
                <a:cs typeface="Abril Fatface"/>
                <a:sym typeface="Abril Fatface"/>
              </a:defRPr>
            </a:lvl8pPr>
            <a:lvl9pPr marL="0" marR="0" lvl="8" indent="0" algn="r" rtl="0">
              <a:spcBef>
                <a:spcPts val="0"/>
              </a:spcBef>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6" pos="4416">
          <p15:clr>
            <a:srgbClr val="F26B43"/>
          </p15:clr>
        </p15:guide>
        <p15:guide id="7" pos="5568">
          <p15:clr>
            <a:srgbClr val="F26B43"/>
          </p15:clr>
        </p15:guide>
        <p15:guide id="8" pos="7296">
          <p15:clr>
            <a:srgbClr val="F26B43"/>
          </p15:clr>
        </p15:guide>
        <p15:guide id="9" pos="2688">
          <p15:clr>
            <a:srgbClr val="F26B43"/>
          </p15:clr>
        </p15:guide>
        <p15:guide id="10" pos="1536">
          <p15:clr>
            <a:srgbClr val="F26B43"/>
          </p15:clr>
        </p15:guide>
        <p15:guide id="11" pos="384">
          <p15:clr>
            <a:srgbClr val="F26B43"/>
          </p15:clr>
        </p15:guide>
        <p15:guide id="12" pos="2112">
          <p15:clr>
            <a:srgbClr val="F26B43"/>
          </p15:clr>
        </p15:guide>
        <p15:guide id="13" pos="4992">
          <p15:clr>
            <a:srgbClr val="F26B43"/>
          </p15:clr>
        </p15:guide>
        <p15:guide id="14" pos="6720">
          <p15:clr>
            <a:srgbClr val="F26B43"/>
          </p15:clr>
        </p15:guide>
        <p15:guide id="15" pos="960">
          <p15:clr>
            <a:srgbClr val="F26B43"/>
          </p15:clr>
        </p15:guide>
        <p15:guide id="16" pos="3264">
          <p15:clr>
            <a:srgbClr val="F26B43"/>
          </p15:clr>
        </p15:guide>
        <p15:guide id="17" orient="horz" pos="1008">
          <p15:clr>
            <a:srgbClr val="F26B43"/>
          </p15:clr>
        </p15:guide>
        <p15:guide id="18" orient="horz" pos="3888">
          <p15:clr>
            <a:srgbClr val="F26B43"/>
          </p15:clr>
        </p15:guide>
        <p15:guide id="19" pos="6144">
          <p15:clr>
            <a:srgbClr val="F26B43"/>
          </p15:clr>
        </p15:guide>
        <p15:guide id="20" orient="horz" pos="1584">
          <p15:clr>
            <a:srgbClr val="F26B43"/>
          </p15:clr>
        </p15:guide>
        <p15:guide id="21" pos="576">
          <p15:clr>
            <a:srgbClr val="F26B43"/>
          </p15:clr>
        </p15:guide>
        <p15:guide id="22" pos="7104">
          <p15:clr>
            <a:srgbClr val="F26B43"/>
          </p15:clr>
        </p15:guide>
        <p15:guide id="23" pos="768">
          <p15:clr>
            <a:srgbClr val="F26B43"/>
          </p15:clr>
        </p15:guide>
        <p15:guide id="24"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bursar.sdsu.edu/tuition" TargetMode="External"/><Relationship Id="rId2" Type="http://schemas.openxmlformats.org/officeDocument/2006/relationships/hyperlink" Target="https://sacd.sdsu.edu/financial-aid/financial-aid/eligibility/cost-of-attendance/cost-of-attendance-tables/graduate-and-doctoral-students"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microsoft.com/office/2018/10/relationships/comments" Target="../comments/modernComment_122_D24BE11D.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17_64147B1A.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title"/>
          </p:nvPr>
        </p:nvSpPr>
        <p:spPr>
          <a:xfrm>
            <a:off x="994876" y="1464413"/>
            <a:ext cx="10202248" cy="5094496"/>
          </a:xfrm>
          <a:prstGeom prst="rect">
            <a:avLst/>
          </a:prstGeom>
          <a:noFill/>
          <a:ln>
            <a:noFill/>
          </a:ln>
        </p:spPr>
        <p:txBody>
          <a:bodyPr spcFirstLastPara="1" wrap="square" lIns="91425" tIns="45700" rIns="91425" bIns="45700" anchor="ctr" anchorCtr="0">
            <a:normAutofit/>
          </a:bodyPr>
          <a:lstStyle/>
          <a:p>
            <a:r>
              <a:rPr lang="en-US" dirty="0">
                <a:latin typeface="Lato Black"/>
                <a:ea typeface="Lato Black"/>
                <a:cs typeface="Lato Black"/>
                <a:sym typeface="Lato Black"/>
              </a:rPr>
              <a:t>Master of Science in </a:t>
            </a:r>
            <a:br>
              <a:rPr lang="en-US" dirty="0">
                <a:latin typeface="Lato Black"/>
                <a:ea typeface="Lato Black"/>
                <a:cs typeface="Lato Black"/>
                <a:sym typeface="Lato Black"/>
              </a:rPr>
            </a:br>
            <a:r>
              <a:rPr lang="en-US" dirty="0">
                <a:latin typeface="Lato Black"/>
                <a:ea typeface="Lato Black"/>
                <a:cs typeface="Lato Black"/>
                <a:sym typeface="Lato Black"/>
              </a:rPr>
              <a:t>Criminal Justice</a:t>
            </a:r>
            <a:br>
              <a:rPr lang="en-US" dirty="0">
                <a:latin typeface="Lato Black"/>
                <a:ea typeface="Lato Black"/>
                <a:cs typeface="Lato Black"/>
              </a:rPr>
            </a:br>
            <a:r>
              <a:rPr lang="en-US" dirty="0">
                <a:latin typeface="Lato Black"/>
                <a:ea typeface="Lato Black"/>
                <a:cs typeface="Lato Black"/>
              </a:rPr>
              <a:t>and Criminology</a:t>
            </a:r>
            <a:br>
              <a:rPr lang="en-US" dirty="0">
                <a:latin typeface="Lato Black"/>
                <a:ea typeface="Lato Black"/>
                <a:cs typeface="Lato Black"/>
              </a:rPr>
            </a:br>
            <a:br>
              <a:rPr lang="en-US" dirty="0">
                <a:latin typeface="Lato Black"/>
                <a:ea typeface="Lato Black"/>
                <a:cs typeface="Lato Black"/>
              </a:rPr>
            </a:br>
            <a:r>
              <a:rPr lang="en-US" dirty="0">
                <a:latin typeface="Lato Black"/>
                <a:ea typeface="Lato Black"/>
                <a:cs typeface="Lato Black"/>
                <a:sym typeface="Lato Black"/>
              </a:rPr>
              <a:t>Information Session</a:t>
            </a:r>
            <a:endParaRPr lang="en-US" dirty="0">
              <a:latin typeface="Lato Black"/>
              <a:ea typeface="Lato Black"/>
              <a:cs typeface="Lato Black"/>
            </a:endParaRPr>
          </a:p>
          <a:p>
            <a:pPr marL="0" lvl="0" indent="0" algn="ctr" rtl="0">
              <a:lnSpc>
                <a:spcPct val="90000"/>
              </a:lnSpc>
              <a:spcBef>
                <a:spcPts val="0"/>
              </a:spcBef>
              <a:spcAft>
                <a:spcPts val="0"/>
              </a:spcAft>
              <a:buClr>
                <a:schemeClr val="lt1"/>
              </a:buClr>
              <a:buSzPts val="4800"/>
              <a:buFont typeface="Lato Black"/>
              <a:buNone/>
            </a:pPr>
            <a:r>
              <a:rPr lang="en-US" dirty="0">
                <a:latin typeface="Lato Black"/>
                <a:ea typeface="Lato Black"/>
                <a:cs typeface="Lato Black"/>
                <a:sym typeface="Lato Black"/>
              </a:rPr>
              <a:t>Fall 2025</a:t>
            </a:r>
            <a:endParaRPr dirty="0">
              <a:latin typeface="Lato Black"/>
              <a:ea typeface="Lato Black"/>
              <a:cs typeface="Lato Black"/>
              <a:sym typeface="Lato Black"/>
            </a:endParaRPr>
          </a:p>
        </p:txBody>
      </p:sp>
      <p:sp>
        <p:nvSpPr>
          <p:cNvPr id="160" name="Google Shape;160;p1"/>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pic>
        <p:nvPicPr>
          <p:cNvPr id="161" name="Google Shape;161;p1"/>
          <p:cNvPicPr preferRelativeResize="0"/>
          <p:nvPr/>
        </p:nvPicPr>
        <p:blipFill rotWithShape="1">
          <a:blip r:embed="rId3">
            <a:alphaModFix/>
          </a:blip>
          <a:srcRect/>
          <a:stretch/>
        </p:blipFill>
        <p:spPr>
          <a:xfrm>
            <a:off x="5138553" y="555318"/>
            <a:ext cx="1914894" cy="14387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9EDC-62A3-7AD3-C02C-EC0528FF577B}"/>
              </a:ext>
            </a:extLst>
          </p:cNvPr>
          <p:cNvSpPr>
            <a:spLocks noGrp="1"/>
          </p:cNvSpPr>
          <p:nvPr>
            <p:ph type="title"/>
          </p:nvPr>
        </p:nvSpPr>
        <p:spPr/>
        <p:txBody>
          <a:bodyPr/>
          <a:lstStyle/>
          <a:p>
            <a:r>
              <a:rPr lang="en-US">
                <a:latin typeface="Lato Black"/>
              </a:rPr>
              <a:t>Reasons to Consider a Masters as a Criminal Justice Undergrad</a:t>
            </a:r>
          </a:p>
        </p:txBody>
      </p:sp>
      <p:sp>
        <p:nvSpPr>
          <p:cNvPr id="3" name="Text Placeholder 2">
            <a:extLst>
              <a:ext uri="{FF2B5EF4-FFF2-40B4-BE49-F238E27FC236}">
                <a16:creationId xmlns:a16="http://schemas.microsoft.com/office/drawing/2014/main" id="{A5A089C2-98F8-684B-707F-6BB76EA436BA}"/>
              </a:ext>
            </a:extLst>
          </p:cNvPr>
          <p:cNvSpPr>
            <a:spLocks noGrp="1"/>
          </p:cNvSpPr>
          <p:nvPr>
            <p:ph type="body" idx="1"/>
          </p:nvPr>
        </p:nvSpPr>
        <p:spPr/>
        <p:txBody>
          <a:bodyPr>
            <a:normAutofit fontScale="92500" lnSpcReduction="20000"/>
          </a:bodyPr>
          <a:lstStyle/>
          <a:p>
            <a:r>
              <a:rPr lang="en-US" b="1" dirty="0"/>
              <a:t>Deepen Expertise:</a:t>
            </a:r>
            <a:r>
              <a:rPr lang="en-US" dirty="0"/>
              <a:t> Gain advanced knowledge in criminological theory, criminal justice policy, and research methods.</a:t>
            </a:r>
          </a:p>
          <a:p>
            <a:r>
              <a:rPr lang="en-US" b="1" dirty="0"/>
              <a:t>Career Advancement:</a:t>
            </a:r>
            <a:r>
              <a:rPr lang="en-US" dirty="0"/>
              <a:t> Open doors to leadership roles such as criminal justice policy analyst, federal agent, or researcher.</a:t>
            </a:r>
          </a:p>
          <a:p>
            <a:r>
              <a:rPr lang="en-US" b="1" dirty="0"/>
              <a:t>Specialization Opportunities:</a:t>
            </a:r>
            <a:r>
              <a:rPr lang="en-US" dirty="0"/>
              <a:t> Focus on areas like corrections, law enforcement, or juvenile justice.</a:t>
            </a:r>
          </a:p>
          <a:p>
            <a:r>
              <a:rPr lang="en-US" b="1" dirty="0"/>
              <a:t>Impactful Research:</a:t>
            </a:r>
            <a:r>
              <a:rPr lang="en-US" dirty="0"/>
              <a:t> Engage in research projects to influence criminal justice reforms and practices.</a:t>
            </a:r>
          </a:p>
          <a:p>
            <a:r>
              <a:rPr lang="en-US" b="1" dirty="0"/>
              <a:t>Higher Earning Potential:</a:t>
            </a:r>
            <a:r>
              <a:rPr lang="en-US" dirty="0"/>
              <a:t> Advanced degrees can lead to better salaries in the field.</a:t>
            </a:r>
          </a:p>
          <a:p>
            <a:r>
              <a:rPr lang="en-US" b="1" dirty="0"/>
              <a:t>Preparation for Doctoral Studies:</a:t>
            </a:r>
            <a:r>
              <a:rPr lang="en-US" dirty="0"/>
              <a:t> Ideal for those interested in pursuing a Ph.D. in criminal justice or criminology or related field or a JD.</a:t>
            </a:r>
          </a:p>
        </p:txBody>
      </p:sp>
      <p:sp>
        <p:nvSpPr>
          <p:cNvPr id="4" name="Slide Number Placeholder 3">
            <a:extLst>
              <a:ext uri="{FF2B5EF4-FFF2-40B4-BE49-F238E27FC236}">
                <a16:creationId xmlns:a16="http://schemas.microsoft.com/office/drawing/2014/main" id="{669E5290-755B-FFC9-649C-8F494488B7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3997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9EDC-62A3-7AD3-C02C-EC0528FF577B}"/>
              </a:ext>
            </a:extLst>
          </p:cNvPr>
          <p:cNvSpPr>
            <a:spLocks noGrp="1"/>
          </p:cNvSpPr>
          <p:nvPr>
            <p:ph type="title"/>
          </p:nvPr>
        </p:nvSpPr>
        <p:spPr/>
        <p:txBody>
          <a:bodyPr/>
          <a:lstStyle/>
          <a:p>
            <a:r>
              <a:rPr lang="en-US">
                <a:latin typeface="Lato Black"/>
              </a:rPr>
              <a:t>Reasons to Consider a Masters as a Public Administration Undergrad</a:t>
            </a:r>
          </a:p>
        </p:txBody>
      </p:sp>
      <p:sp>
        <p:nvSpPr>
          <p:cNvPr id="3" name="Text Placeholder 2">
            <a:extLst>
              <a:ext uri="{FF2B5EF4-FFF2-40B4-BE49-F238E27FC236}">
                <a16:creationId xmlns:a16="http://schemas.microsoft.com/office/drawing/2014/main" id="{A5A089C2-98F8-684B-707F-6BB76EA436BA}"/>
              </a:ext>
            </a:extLst>
          </p:cNvPr>
          <p:cNvSpPr>
            <a:spLocks noGrp="1"/>
          </p:cNvSpPr>
          <p:nvPr>
            <p:ph type="body" idx="1"/>
          </p:nvPr>
        </p:nvSpPr>
        <p:spPr/>
        <p:txBody>
          <a:bodyPr>
            <a:normAutofit fontScale="92500" lnSpcReduction="10000"/>
          </a:bodyPr>
          <a:lstStyle/>
          <a:p>
            <a:r>
              <a:rPr lang="en-US" b="1" dirty="0"/>
              <a:t>Expand Career Horizons:</a:t>
            </a:r>
            <a:r>
              <a:rPr lang="en-US" dirty="0"/>
              <a:t> Transition into criminal justice fields such as federal law enforcement, crime analysis, or justice policy advising.</a:t>
            </a:r>
          </a:p>
          <a:p>
            <a:r>
              <a:rPr lang="en-US" b="1" dirty="0"/>
              <a:t>Policy Development:</a:t>
            </a:r>
            <a:r>
              <a:rPr lang="en-US" dirty="0"/>
              <a:t> Learn how criminal justice policies are designed and implemented, complementing administrative expertise.</a:t>
            </a:r>
          </a:p>
          <a:p>
            <a:r>
              <a:rPr lang="en-US" b="1" dirty="0"/>
              <a:t>Diversify Skill Set:</a:t>
            </a:r>
            <a:r>
              <a:rPr lang="en-US" dirty="0"/>
              <a:t> Gain insights into criminal justice systems and practices, broadening understanding of public safety issues.</a:t>
            </a:r>
          </a:p>
          <a:p>
            <a:r>
              <a:rPr lang="en-US" b="1" dirty="0"/>
              <a:t>Community Impact:</a:t>
            </a:r>
            <a:r>
              <a:rPr lang="en-US" dirty="0"/>
              <a:t> Focus on addressing challenges such as criminal justice reform and public safety administration.</a:t>
            </a:r>
          </a:p>
          <a:p>
            <a:r>
              <a:rPr lang="en-US" b="1" dirty="0"/>
              <a:t>Complementary Knowledge:</a:t>
            </a:r>
            <a:r>
              <a:rPr lang="en-US" dirty="0"/>
              <a:t> Blend administrative skills with a deeper understanding of criminology to influence criminal justice policies effectively.</a:t>
            </a:r>
          </a:p>
          <a:p>
            <a:pPr marL="101600" indent="0">
              <a:buNone/>
            </a:pPr>
            <a:endParaRPr lang="en-US" dirty="0"/>
          </a:p>
        </p:txBody>
      </p:sp>
      <p:sp>
        <p:nvSpPr>
          <p:cNvPr id="4" name="Slide Number Placeholder 3">
            <a:extLst>
              <a:ext uri="{FF2B5EF4-FFF2-40B4-BE49-F238E27FC236}">
                <a16:creationId xmlns:a16="http://schemas.microsoft.com/office/drawing/2014/main" id="{669E5290-755B-FFC9-649C-8F494488B7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Tree>
    <p:extLst>
      <p:ext uri="{BB962C8B-B14F-4D97-AF65-F5344CB8AC3E}">
        <p14:creationId xmlns:p14="http://schemas.microsoft.com/office/powerpoint/2010/main" val="28297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
        <p:nvSpPr>
          <p:cNvPr id="176" name="Google Shape;176;p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8" name="Google Shape;178;p3"/>
          <p:cNvSpPr/>
          <p:nvPr/>
        </p:nvSpPr>
        <p:spPr>
          <a:xfrm>
            <a:off x="-3971"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3"/>
          <p:cNvSpPr/>
          <p:nvPr/>
        </p:nvSpPr>
        <p:spPr>
          <a:xfrm>
            <a:off x="1880578" y="0"/>
            <a:ext cx="10311423" cy="6858000"/>
          </a:xfrm>
          <a:custGeom>
            <a:avLst/>
            <a:gdLst/>
            <a:ahLst/>
            <a:cxnLst/>
            <a:rect l="l" t="t" r="r" b="b"/>
            <a:pathLst>
              <a:path w="10311423" h="6858000" extrusionOk="0">
                <a:moveTo>
                  <a:pt x="3491766" y="0"/>
                </a:moveTo>
                <a:lnTo>
                  <a:pt x="3516179" y="0"/>
                </a:lnTo>
                <a:lnTo>
                  <a:pt x="4068324" y="0"/>
                </a:lnTo>
                <a:lnTo>
                  <a:pt x="5624072" y="0"/>
                </a:lnTo>
                <a:lnTo>
                  <a:pt x="6389966" y="0"/>
                </a:lnTo>
                <a:lnTo>
                  <a:pt x="7032359" y="0"/>
                </a:lnTo>
                <a:lnTo>
                  <a:pt x="8830217" y="0"/>
                </a:lnTo>
                <a:lnTo>
                  <a:pt x="9753600" y="0"/>
                </a:lnTo>
                <a:lnTo>
                  <a:pt x="10311423" y="0"/>
                </a:lnTo>
                <a:lnTo>
                  <a:pt x="10311423" y="6858000"/>
                </a:lnTo>
                <a:lnTo>
                  <a:pt x="4007" y="6858000"/>
                </a:lnTo>
                <a:lnTo>
                  <a:pt x="4007" y="3688236"/>
                </a:lnTo>
                <a:lnTo>
                  <a:pt x="0" y="3529178"/>
                </a:lnTo>
                <a:cubicBezTo>
                  <a:pt x="0" y="1701886"/>
                  <a:pt x="1383616" y="198950"/>
                  <a:pt x="3156672" y="18220"/>
                </a:cubicBezTo>
                <a:lnTo>
                  <a:pt x="3491766" y="123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0" name="Google Shape;180;p3"/>
          <p:cNvSpPr/>
          <p:nvPr/>
        </p:nvSpPr>
        <p:spPr>
          <a:xfrm>
            <a:off x="9057997" y="3597208"/>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1" y="1501118"/>
            <a:ext cx="12182323" cy="5356883"/>
          </a:xfrm>
          <a:custGeom>
            <a:avLst/>
            <a:gdLst/>
            <a:ahLst/>
            <a:cxnLst/>
            <a:rect l="l" t="t" r="r" b="b"/>
            <a:pathLst>
              <a:path w="12182323" h="5356883" extrusionOk="0">
                <a:moveTo>
                  <a:pt x="0" y="0"/>
                </a:moveTo>
                <a:lnTo>
                  <a:pt x="9210" y="182385"/>
                </a:lnTo>
                <a:cubicBezTo>
                  <a:pt x="196543" y="2027025"/>
                  <a:pt x="1754400" y="3466503"/>
                  <a:pt x="3648465" y="3466503"/>
                </a:cubicBezTo>
                <a:lnTo>
                  <a:pt x="12182323" y="3466500"/>
                </a:lnTo>
                <a:lnTo>
                  <a:pt x="12182323" y="5356883"/>
                </a:lnTo>
                <a:lnTo>
                  <a:pt x="0" y="5356883"/>
                </a:ln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2" name="Google Shape;182;p3"/>
          <p:cNvSpPr txBox="1">
            <a:spLocks noGrp="1"/>
          </p:cNvSpPr>
          <p:nvPr>
            <p:ph type="title"/>
          </p:nvPr>
        </p:nvSpPr>
        <p:spPr>
          <a:xfrm>
            <a:off x="2709081" y="1122361"/>
            <a:ext cx="7478974" cy="2992439"/>
          </a:xfrm>
          <a:prstGeom prst="rect">
            <a:avLst/>
          </a:prstGeom>
          <a:noFill/>
          <a:ln>
            <a:noFill/>
          </a:ln>
        </p:spPr>
        <p:txBody>
          <a:bodyPr spcFirstLastPara="1" wrap="square" lIns="91425" tIns="45700" rIns="91425" bIns="45700" anchor="b" anchorCtr="0">
            <a:normAutofit/>
          </a:bodyPr>
          <a:lstStyle/>
          <a:p>
            <a:pPr>
              <a:lnSpc>
                <a:spcPct val="100000"/>
              </a:lnSpc>
              <a:buClr>
                <a:srgbClr val="FFFFFF"/>
              </a:buClr>
              <a:buSzPts val="5400"/>
            </a:pPr>
            <a:r>
              <a:rPr lang="en-US" sz="5400">
                <a:solidFill>
                  <a:srgbClr val="FFFFFF"/>
                </a:solidFill>
                <a:latin typeface="Lato Black"/>
                <a:ea typeface="Lato Black"/>
                <a:cs typeface="Lato Black"/>
                <a:sym typeface="Lato Black"/>
              </a:rPr>
              <a:t>Program Overview</a:t>
            </a:r>
            <a:endParaRPr/>
          </a:p>
        </p:txBody>
      </p:sp>
      <p:sp>
        <p:nvSpPr>
          <p:cNvPr id="183" name="Google Shape;183;p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12</a:t>
            </a:fld>
            <a:endParaRPr sz="1900"/>
          </a:p>
        </p:txBody>
      </p:sp>
      <p:pic>
        <p:nvPicPr>
          <p:cNvPr id="184" name="Google Shape;184;p3"/>
          <p:cNvPicPr preferRelativeResize="0"/>
          <p:nvPr/>
        </p:nvPicPr>
        <p:blipFill rotWithShape="1">
          <a:blip r:embed="rId3">
            <a:alphaModFix/>
          </a:blip>
          <a:srcRect/>
          <a:stretch/>
        </p:blipFill>
        <p:spPr>
          <a:xfrm>
            <a:off x="406872" y="5926150"/>
            <a:ext cx="1066835" cy="874895"/>
          </a:xfrm>
          <a:prstGeom prst="rect">
            <a:avLst/>
          </a:prstGeom>
          <a:noFill/>
          <a:ln>
            <a:noFill/>
          </a:ln>
        </p:spPr>
      </p:pic>
    </p:spTree>
    <p:extLst>
      <p:ext uri="{BB962C8B-B14F-4D97-AF65-F5344CB8AC3E}">
        <p14:creationId xmlns:p14="http://schemas.microsoft.com/office/powerpoint/2010/main" val="24151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4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7"/>
        <p:cNvGrpSpPr/>
        <p:nvPr/>
      </p:nvGrpSpPr>
      <p:grpSpPr>
        <a:xfrm>
          <a:off x="0" y="0"/>
          <a:ext cx="0" cy="0"/>
          <a:chOff x="0" y="0"/>
          <a:chExt cx="0" cy="0"/>
        </a:xfrm>
      </p:grpSpPr>
      <p:sp>
        <p:nvSpPr>
          <p:cNvPr id="268" name="Google Shape;268;p9"/>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9" name="Google Shape;269;p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0" name="Google Shape;270;p9"/>
          <p:cNvSpPr/>
          <p:nvPr/>
        </p:nvSpPr>
        <p:spPr>
          <a:xfrm flipH="1">
            <a:off x="0" y="0"/>
            <a:ext cx="12203942" cy="21289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1" name="Google Shape;271;p9"/>
          <p:cNvSpPr txBox="1">
            <a:spLocks noGrp="1"/>
          </p:cNvSpPr>
          <p:nvPr>
            <p:ph type="title"/>
          </p:nvPr>
        </p:nvSpPr>
        <p:spPr>
          <a:xfrm>
            <a:off x="914400" y="591670"/>
            <a:ext cx="9914860" cy="11056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4400"/>
              <a:buFont typeface="Lato Black"/>
              <a:buNone/>
            </a:pPr>
            <a:r>
              <a:rPr lang="en-US" sz="4400">
                <a:solidFill>
                  <a:srgbClr val="FFFFFF"/>
                </a:solidFill>
                <a:latin typeface="Lato Black"/>
                <a:ea typeface="Lato Black"/>
                <a:cs typeface="Lato Black"/>
                <a:sym typeface="Lato Black"/>
              </a:rPr>
              <a:t>Program Overview </a:t>
            </a:r>
            <a:endParaRPr/>
          </a:p>
        </p:txBody>
      </p:sp>
      <p:sp>
        <p:nvSpPr>
          <p:cNvPr id="272" name="Google Shape;272;p9"/>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3" name="Google Shape;273;p9"/>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4" name="Google Shape;274;p9"/>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solidFill>
                  <a:schemeClr val="accent2"/>
                </a:solidFill>
              </a:rPr>
              <a:t>13</a:t>
            </a:fld>
            <a:endParaRPr sz="1900">
              <a:solidFill>
                <a:schemeClr val="accent2"/>
              </a:solidFill>
            </a:endParaRPr>
          </a:p>
        </p:txBody>
      </p:sp>
      <p:grpSp>
        <p:nvGrpSpPr>
          <p:cNvPr id="275" name="Google Shape;275;p9"/>
          <p:cNvGrpSpPr/>
          <p:nvPr/>
        </p:nvGrpSpPr>
        <p:grpSpPr>
          <a:xfrm>
            <a:off x="1398000" y="2849132"/>
            <a:ext cx="9396000" cy="3242658"/>
            <a:chOff x="788400" y="146875"/>
            <a:chExt cx="9396000" cy="3242658"/>
          </a:xfrm>
        </p:grpSpPr>
        <p:sp>
          <p:nvSpPr>
            <p:cNvPr id="276" name="Google Shape;276;p9"/>
            <p:cNvSpPr/>
            <p:nvPr/>
          </p:nvSpPr>
          <p:spPr>
            <a:xfrm>
              <a:off x="2250156" y="146875"/>
              <a:ext cx="1512000" cy="1512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788400" y="1739258"/>
              <a:ext cx="4320000" cy="64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txBox="1"/>
            <p:nvPr/>
          </p:nvSpPr>
          <p:spPr>
            <a:xfrm>
              <a:off x="788400" y="1739258"/>
              <a:ext cx="4320000" cy="648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a:solidFill>
                    <a:schemeClr val="dk1"/>
                  </a:solidFill>
                </a:rPr>
                <a:t>36-unit</a:t>
              </a:r>
              <a:r>
                <a:rPr lang="en-US" sz="2300" b="1" i="0" u="none" strike="noStrike" cap="none">
                  <a:solidFill>
                    <a:schemeClr val="dk1"/>
                  </a:solidFill>
                  <a:latin typeface="Arial"/>
                  <a:ea typeface="Arial"/>
                  <a:cs typeface="Arial"/>
                  <a:sym typeface="Arial"/>
                </a:rPr>
                <a:t> Curriculum (12 </a:t>
              </a:r>
              <a:r>
                <a:rPr lang="en-US" sz="2300" b="1">
                  <a:solidFill>
                    <a:schemeClr val="dk1"/>
                  </a:solidFill>
                </a:rPr>
                <a:t>Courses</a:t>
              </a:r>
              <a:r>
                <a:rPr lang="en-US" sz="2300" b="1" i="1" u="none" strike="noStrike" cap="none">
                  <a:solidFill>
                    <a:schemeClr val="dk1"/>
                  </a:solidFill>
                  <a:latin typeface="Arial"/>
                  <a:ea typeface="Arial"/>
                  <a:cs typeface="Arial"/>
                  <a:sym typeface="Arial"/>
                </a:rPr>
                <a:t>)</a:t>
              </a:r>
              <a:endParaRPr sz="2300" b="0" i="0" u="none" strike="noStrike" cap="none">
                <a:solidFill>
                  <a:schemeClr val="dk1"/>
                </a:solidFill>
                <a:latin typeface="Arial"/>
                <a:ea typeface="Arial"/>
                <a:cs typeface="Arial"/>
                <a:sym typeface="Arial"/>
              </a:endParaRPr>
            </a:p>
          </p:txBody>
        </p:sp>
        <p:sp>
          <p:nvSpPr>
            <p:cNvPr id="279" name="Google Shape;279;p9"/>
            <p:cNvSpPr/>
            <p:nvPr/>
          </p:nvSpPr>
          <p:spPr>
            <a:xfrm>
              <a:off x="788400" y="2453345"/>
              <a:ext cx="4320000" cy="9361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txBox="1"/>
            <p:nvPr/>
          </p:nvSpPr>
          <p:spPr>
            <a:xfrm>
              <a:off x="788400" y="2453345"/>
              <a:ext cx="4320000" cy="9361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Nine core courses (27 units)</a:t>
              </a:r>
              <a:endParaRPr/>
            </a:p>
            <a:p>
              <a:pPr marL="0" marR="0" lvl="0" indent="0" algn="ctr" rtl="0">
                <a:lnSpc>
                  <a:spcPct val="90000"/>
                </a:lnSpc>
                <a:spcBef>
                  <a:spcPts val="595"/>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Two elective courses (6 units)</a:t>
              </a:r>
              <a:endParaRPr/>
            </a:p>
            <a:p>
              <a:pPr marL="0" marR="0" lvl="0" indent="0" algn="ctr" rtl="0">
                <a:lnSpc>
                  <a:spcPct val="90000"/>
                </a:lnSpc>
                <a:spcBef>
                  <a:spcPts val="595"/>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Culminating experience (3 units)</a:t>
              </a:r>
              <a:endParaRPr/>
            </a:p>
          </p:txBody>
        </p:sp>
        <p:sp>
          <p:nvSpPr>
            <p:cNvPr id="281" name="Google Shape;281;p9"/>
            <p:cNvSpPr/>
            <p:nvPr/>
          </p:nvSpPr>
          <p:spPr>
            <a:xfrm>
              <a:off x="7230900" y="146875"/>
              <a:ext cx="1512000" cy="1512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5864400" y="1739258"/>
              <a:ext cx="4320000" cy="64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txBox="1"/>
            <p:nvPr/>
          </p:nvSpPr>
          <p:spPr>
            <a:xfrm>
              <a:off x="5864400" y="1739258"/>
              <a:ext cx="4320000" cy="648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Culminating Experience </a:t>
              </a:r>
              <a:endParaRPr/>
            </a:p>
          </p:txBody>
        </p:sp>
        <p:sp>
          <p:nvSpPr>
            <p:cNvPr id="284" name="Google Shape;284;p9"/>
            <p:cNvSpPr/>
            <p:nvPr/>
          </p:nvSpPr>
          <p:spPr>
            <a:xfrm>
              <a:off x="5864400" y="2453345"/>
              <a:ext cx="4320000" cy="9361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txBox="1"/>
            <p:nvPr/>
          </p:nvSpPr>
          <p:spPr>
            <a:xfrm>
              <a:off x="5864400" y="2453345"/>
              <a:ext cx="4320000" cy="9361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“Plan A” - Thesis</a:t>
              </a:r>
              <a:endParaRPr/>
            </a:p>
            <a:p>
              <a:pPr marL="0" marR="0" lvl="0" indent="0" algn="ctr" rtl="0">
                <a:lnSpc>
                  <a:spcPct val="90000"/>
                </a:lnSpc>
                <a:spcBef>
                  <a:spcPts val="595"/>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“Plan B” - Capstone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415600" y="593367"/>
            <a:ext cx="11360800" cy="763600"/>
          </a:xfrm>
          <a:prstGeom prst="rect">
            <a:avLst/>
          </a:prstGeom>
          <a:noFill/>
          <a:ln>
            <a:noFill/>
          </a:ln>
        </p:spPr>
        <p:txBody>
          <a:bodyPr spcFirstLastPara="1" wrap="square" lIns="91425" tIns="91425" rIns="91425" bIns="91425" anchor="ctr" anchorCtr="0">
            <a:normAutofit/>
          </a:bodyPr>
          <a:lstStyle/>
          <a:p>
            <a:pPr marL="0" marR="0" lvl="0" indent="0" algn="ctr" rtl="0">
              <a:lnSpc>
                <a:spcPct val="90000"/>
              </a:lnSpc>
              <a:spcBef>
                <a:spcPts val="0"/>
              </a:spcBef>
              <a:spcAft>
                <a:spcPts val="600"/>
              </a:spcAft>
              <a:buNone/>
            </a:pPr>
            <a:r>
              <a:rPr lang="en-US" sz="3400" b="0" i="0" u="none" strike="noStrike" cap="none">
                <a:solidFill>
                  <a:schemeClr val="accent2"/>
                </a:solidFill>
                <a:latin typeface="Lato Black"/>
                <a:ea typeface="Arial"/>
                <a:cs typeface="Arial"/>
                <a:sym typeface="Arial"/>
              </a:rPr>
              <a:t>   Core Courses (27 units required)  </a:t>
            </a:r>
            <a:endParaRPr lang="en-US">
              <a:solidFill>
                <a:schemeClr val="accent2"/>
              </a:solidFill>
              <a:latin typeface="Lato Black"/>
            </a:endParaRPr>
          </a:p>
        </p:txBody>
      </p:sp>
      <p:sp>
        <p:nvSpPr>
          <p:cNvPr id="291" name="Google Shape;29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600"/>
              </a:spcAft>
              <a:buClr>
                <a:srgbClr val="FFFFFF"/>
              </a:buClr>
              <a:buSzPts val="2000"/>
              <a:buFont typeface="Abril Fatface"/>
              <a:buNone/>
            </a:pPr>
            <a:fld id="{00000000-1234-1234-1234-123412341234}" type="slidenum">
              <a:rPr lang="en-US"/>
              <a:t>14</a:t>
            </a:fld>
            <a:endParaRPr/>
          </a:p>
        </p:txBody>
      </p:sp>
      <p:graphicFrame>
        <p:nvGraphicFramePr>
          <p:cNvPr id="292" name="Google Shape;292;p10"/>
          <p:cNvGraphicFramePr/>
          <p:nvPr/>
        </p:nvGraphicFramePr>
        <p:xfrm>
          <a:off x="415600" y="1575415"/>
          <a:ext cx="11360800" cy="4296600"/>
        </p:xfrm>
        <a:graphic>
          <a:graphicData uri="http://schemas.openxmlformats.org/drawingml/2006/table">
            <a:tbl>
              <a:tblPr>
                <a:noFill/>
                <a:tableStyleId>{323454CF-8F25-444B-A505-41FAF6D1A4F2}</a:tableStyleId>
              </a:tblPr>
              <a:tblGrid>
                <a:gridCol w="1816900">
                  <a:extLst>
                    <a:ext uri="{9D8B030D-6E8A-4147-A177-3AD203B41FA5}">
                      <a16:colId xmlns:a16="http://schemas.microsoft.com/office/drawing/2014/main" val="20000"/>
                    </a:ext>
                  </a:extLst>
                </a:gridCol>
                <a:gridCol w="7839950">
                  <a:extLst>
                    <a:ext uri="{9D8B030D-6E8A-4147-A177-3AD203B41FA5}">
                      <a16:colId xmlns:a16="http://schemas.microsoft.com/office/drawing/2014/main" val="20001"/>
                    </a:ext>
                  </a:extLst>
                </a:gridCol>
                <a:gridCol w="1703950">
                  <a:extLst>
                    <a:ext uri="{9D8B030D-6E8A-4147-A177-3AD203B41FA5}">
                      <a16:colId xmlns:a16="http://schemas.microsoft.com/office/drawing/2014/main" val="20002"/>
                    </a:ext>
                  </a:extLst>
                </a:gridCol>
              </a:tblGrid>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CJ 601</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Administration of Justice</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0"/>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CJ 602</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Comparative Criminal Justice Systems</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1"/>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CJ 603</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Community and Restorative Justice</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2"/>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CJ 604</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Criminal Justice and Urban Administration</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3"/>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CJ 605</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Juvenile Justice and Youth Violence</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4"/>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SOC 743</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Criminology and Criminal Justice Theory</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5"/>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PA 604</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Methods of Analysis in Public and Urban Affairs</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6"/>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PA 605</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Applied Research</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7"/>
                  </a:ext>
                </a:extLst>
              </a:tr>
              <a:tr h="477400">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PA 606</a:t>
                      </a:r>
                      <a:endParaRPr sz="3000" u="none" strike="noStrike" cap="none">
                        <a:latin typeface="Arial"/>
                        <a:ea typeface="Arial"/>
                        <a:cs typeface="Arial"/>
                        <a:sym typeface="Arial"/>
                      </a:endParaRPr>
                    </a:p>
                  </a:txBody>
                  <a:tcPr marL="117925" marR="117925" marT="73825" marB="73825"/>
                </a:tc>
                <a:tc>
                  <a:txBody>
                    <a:bodyPr/>
                    <a:lstStyle/>
                    <a:p>
                      <a:pPr marL="0" marR="0" lvl="0" indent="0" algn="l" rtl="0">
                        <a:spcBef>
                          <a:spcPts val="0"/>
                        </a:spcBef>
                        <a:spcAft>
                          <a:spcPts val="0"/>
                        </a:spcAft>
                        <a:buNone/>
                      </a:pPr>
                      <a:r>
                        <a:rPr lang="en-US" sz="1800" b="0" u="none" strike="noStrike" cap="none">
                          <a:solidFill>
                            <a:srgbClr val="14353E"/>
                          </a:solidFill>
                          <a:latin typeface="Arial"/>
                          <a:ea typeface="Arial"/>
                          <a:cs typeface="Arial"/>
                          <a:sym typeface="Arial"/>
                        </a:rPr>
                        <a:t>Seminar in Quantitative Approaches to Public Administration</a:t>
                      </a:r>
                      <a:endParaRPr sz="3000" u="none" strike="noStrike" cap="none">
                        <a:latin typeface="Arial"/>
                        <a:ea typeface="Arial"/>
                        <a:cs typeface="Arial"/>
                        <a:sym typeface="Arial"/>
                      </a:endParaRPr>
                    </a:p>
                  </a:txBody>
                  <a:tcPr marL="117925" marR="117925" marT="73825" marB="73825"/>
                </a:tc>
                <a:tc>
                  <a:txBody>
                    <a:bodyPr/>
                    <a:lstStyle/>
                    <a:p>
                      <a:pPr marL="0" marR="0" lvl="0" indent="0" algn="ctr" rtl="0">
                        <a:spcBef>
                          <a:spcPts val="0"/>
                        </a:spcBef>
                        <a:spcAft>
                          <a:spcPts val="0"/>
                        </a:spcAft>
                        <a:buNone/>
                      </a:pPr>
                      <a:r>
                        <a:rPr lang="en-US" sz="1800" b="0" u="none" strike="noStrike" cap="none">
                          <a:solidFill>
                            <a:srgbClr val="14353E"/>
                          </a:solidFill>
                          <a:latin typeface="Arial"/>
                          <a:ea typeface="Arial"/>
                          <a:cs typeface="Arial"/>
                          <a:sym typeface="Arial"/>
                        </a:rPr>
                        <a:t>3 units</a:t>
                      </a:r>
                      <a:endParaRPr sz="3000" u="none" strike="noStrike" cap="none">
                        <a:latin typeface="Arial"/>
                        <a:ea typeface="Arial"/>
                        <a:cs typeface="Arial"/>
                        <a:sym typeface="Arial"/>
                      </a:endParaRPr>
                    </a:p>
                  </a:txBody>
                  <a:tcPr marL="117925" marR="117925" marT="73825" marB="73825"/>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7"/>
        <p:cNvGrpSpPr/>
        <p:nvPr/>
      </p:nvGrpSpPr>
      <p:grpSpPr>
        <a:xfrm>
          <a:off x="0" y="0"/>
          <a:ext cx="0" cy="0"/>
          <a:chOff x="0" y="0"/>
          <a:chExt cx="0" cy="0"/>
        </a:xfrm>
      </p:grpSpPr>
      <p:sp>
        <p:nvSpPr>
          <p:cNvPr id="298" name="Google Shape;298;p11"/>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9" name="Google Shape;299;p1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0" name="Google Shape;300;p11"/>
          <p:cNvSpPr/>
          <p:nvPr/>
        </p:nvSpPr>
        <p:spPr>
          <a:xfrm flipH="1">
            <a:off x="0" y="0"/>
            <a:ext cx="12203942" cy="21289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1" name="Google Shape;301;p11"/>
          <p:cNvSpPr txBox="1">
            <a:spLocks noGrp="1"/>
          </p:cNvSpPr>
          <p:nvPr>
            <p:ph type="title"/>
          </p:nvPr>
        </p:nvSpPr>
        <p:spPr>
          <a:xfrm>
            <a:off x="914400" y="591670"/>
            <a:ext cx="9914860" cy="11056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4400"/>
              <a:buFont typeface="Lato Black"/>
              <a:buNone/>
            </a:pPr>
            <a:r>
              <a:rPr lang="en-US" sz="4400">
                <a:solidFill>
                  <a:srgbClr val="FFFFFF"/>
                </a:solidFill>
                <a:latin typeface="Lato Black"/>
                <a:ea typeface="Lato Black"/>
                <a:cs typeface="Lato Black"/>
                <a:sym typeface="Lato Black"/>
              </a:rPr>
              <a:t>Electives (6 units required)</a:t>
            </a:r>
            <a:endParaRPr/>
          </a:p>
        </p:txBody>
      </p:sp>
      <p:sp>
        <p:nvSpPr>
          <p:cNvPr id="302" name="Google Shape;302;p11"/>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3" name="Google Shape;303;p11"/>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4" name="Google Shape;304;p11"/>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solidFill>
                  <a:schemeClr val="accent2"/>
                </a:solidFill>
              </a:rPr>
              <a:t>15</a:t>
            </a:fld>
            <a:endParaRPr sz="1900">
              <a:solidFill>
                <a:schemeClr val="accent2"/>
              </a:solidFill>
            </a:endParaRPr>
          </a:p>
        </p:txBody>
      </p:sp>
      <p:grpSp>
        <p:nvGrpSpPr>
          <p:cNvPr id="305" name="Google Shape;305;p11"/>
          <p:cNvGrpSpPr/>
          <p:nvPr/>
        </p:nvGrpSpPr>
        <p:grpSpPr>
          <a:xfrm>
            <a:off x="623173" y="2702257"/>
            <a:ext cx="10945653" cy="3474704"/>
            <a:chOff x="13573" y="0"/>
            <a:chExt cx="10945653" cy="3474704"/>
          </a:xfrm>
        </p:grpSpPr>
        <p:sp>
          <p:nvSpPr>
            <p:cNvPr id="306" name="Google Shape;306;p11"/>
            <p:cNvSpPr/>
            <p:nvPr/>
          </p:nvSpPr>
          <p:spPr>
            <a:xfrm>
              <a:off x="13573" y="0"/>
              <a:ext cx="1143575" cy="92823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3573" y="1049398"/>
              <a:ext cx="3267359" cy="397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txBox="1"/>
            <p:nvPr/>
          </p:nvSpPr>
          <p:spPr>
            <a:xfrm>
              <a:off x="13573" y="1049398"/>
              <a:ext cx="3267359" cy="39781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Any 500- or 600-level course offered by the School of Public Affairs</a:t>
              </a:r>
              <a:endParaRPr sz="1400" b="0" i="0" u="none" strike="noStrike" cap="none">
                <a:solidFill>
                  <a:schemeClr val="dk1"/>
                </a:solidFill>
                <a:latin typeface="Arial"/>
                <a:ea typeface="Arial"/>
                <a:cs typeface="Arial"/>
                <a:sym typeface="Arial"/>
              </a:endParaRPr>
            </a:p>
          </p:txBody>
        </p:sp>
        <p:sp>
          <p:nvSpPr>
            <p:cNvPr id="309" name="Google Shape;309;p11"/>
            <p:cNvSpPr/>
            <p:nvPr/>
          </p:nvSpPr>
          <p:spPr>
            <a:xfrm>
              <a:off x="13573" y="1503568"/>
              <a:ext cx="3267359" cy="1971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p:nvPr/>
          </p:nvSpPr>
          <p:spPr>
            <a:xfrm>
              <a:off x="13573" y="1503568"/>
              <a:ext cx="3267359" cy="19711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Public Admin, City Planning, or Criminal Justice/Criminology</a:t>
              </a:r>
              <a:endParaRPr/>
            </a:p>
            <a:p>
              <a:pPr marL="0" marR="0" lvl="0" indent="0" algn="l" rtl="0">
                <a:lnSpc>
                  <a:spcPct val="100000"/>
                </a:lnSpc>
                <a:spcBef>
                  <a:spcPts val="385"/>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CJ 510 - Contemporary Issues in Criminal Justice </a:t>
              </a:r>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CJ 531 - Probation and Parole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CJ 550 - Study Abroad: Criminal Justice</a:t>
              </a:r>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CJ 570 - Organized Crime: Domestic and International Perspectives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CJ 796 - Internship in Criminal Justice Units</a:t>
              </a:r>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P A 660 - Administration and Public Policy Development</a:t>
              </a:r>
              <a:endParaRPr/>
            </a:p>
          </p:txBody>
        </p:sp>
        <p:sp>
          <p:nvSpPr>
            <p:cNvPr id="311" name="Google Shape;311;p11"/>
            <p:cNvSpPr/>
            <p:nvPr/>
          </p:nvSpPr>
          <p:spPr>
            <a:xfrm>
              <a:off x="3852720" y="0"/>
              <a:ext cx="1143575" cy="92823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3852720" y="1049398"/>
              <a:ext cx="3267359" cy="397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txBox="1"/>
            <p:nvPr/>
          </p:nvSpPr>
          <p:spPr>
            <a:xfrm>
              <a:off x="3852720" y="1049398"/>
              <a:ext cx="3267359" cy="39781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Internship (CJ 796)</a:t>
              </a:r>
              <a:endParaRPr sz="1400" b="0" i="0" u="none" strike="noStrike" cap="none">
                <a:solidFill>
                  <a:schemeClr val="dk1"/>
                </a:solidFill>
                <a:latin typeface="Arial"/>
                <a:ea typeface="Arial"/>
                <a:cs typeface="Arial"/>
                <a:sym typeface="Arial"/>
              </a:endParaRPr>
            </a:p>
          </p:txBody>
        </p:sp>
        <p:sp>
          <p:nvSpPr>
            <p:cNvPr id="314" name="Google Shape;314;p11"/>
            <p:cNvSpPr/>
            <p:nvPr/>
          </p:nvSpPr>
          <p:spPr>
            <a:xfrm>
              <a:off x="3852720" y="1503568"/>
              <a:ext cx="3267359" cy="1971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txBox="1"/>
            <p:nvPr/>
          </p:nvSpPr>
          <p:spPr>
            <a:xfrm>
              <a:off x="3852720" y="1503568"/>
              <a:ext cx="3267359" cy="19711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Identify a local organization or work with our Graduate Programs Coordinator to identify an internship</a:t>
              </a:r>
              <a:endParaRPr>
                <a:solidFill>
                  <a:schemeClr val="dk1"/>
                </a:solidFill>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Complete requisite paperwork</a:t>
              </a:r>
              <a:endParaRPr>
                <a:solidFill>
                  <a:schemeClr val="dk1"/>
                </a:solidFill>
              </a:endParaRPr>
            </a:p>
            <a:p>
              <a:pPr>
                <a:spcBef>
                  <a:spcPts val="385"/>
                </a:spcBef>
                <a:buClr>
                  <a:schemeClr val="dk1"/>
                </a:buClr>
                <a:buSzPts val="1100"/>
              </a:pPr>
              <a:r>
                <a:rPr lang="en-US" sz="1100" b="0" i="0" u="none" strike="noStrike" cap="none">
                  <a:solidFill>
                    <a:schemeClr val="dk1"/>
                  </a:solidFill>
                  <a:latin typeface="Arial"/>
                  <a:ea typeface="Arial"/>
                  <a:cs typeface="Arial"/>
                  <a:sym typeface="Arial"/>
                </a:rPr>
                <a:t>Complete 120 hours</a:t>
              </a:r>
              <a:r>
                <a:rPr lang="en-US" sz="1100">
                  <a:solidFill>
                    <a:schemeClr val="dk1"/>
                  </a:solidFill>
                </a:rPr>
                <a:t> for 3 units or 240 hours for 6 units</a:t>
              </a:r>
              <a:endParaRPr>
                <a:solidFill>
                  <a:schemeClr val="dk1"/>
                </a:solidFill>
              </a:endParaRPr>
            </a:p>
          </p:txBody>
        </p:sp>
        <p:sp>
          <p:nvSpPr>
            <p:cNvPr id="316" name="Google Shape;316;p11"/>
            <p:cNvSpPr/>
            <p:nvPr/>
          </p:nvSpPr>
          <p:spPr>
            <a:xfrm>
              <a:off x="7691867" y="0"/>
              <a:ext cx="1143575" cy="92823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7691867" y="1049398"/>
              <a:ext cx="3267359" cy="397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txBox="1"/>
            <p:nvPr/>
          </p:nvSpPr>
          <p:spPr>
            <a:xfrm>
              <a:off x="7691867" y="1049398"/>
              <a:ext cx="3267359" cy="39781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Relevant, graduate-level coursework from other campus department</a:t>
              </a:r>
              <a:endParaRPr sz="1400" b="0" i="0" u="none" strike="noStrike" cap="none">
                <a:solidFill>
                  <a:schemeClr val="dk1"/>
                </a:solidFill>
                <a:latin typeface="Arial"/>
                <a:ea typeface="Arial"/>
                <a:cs typeface="Arial"/>
                <a:sym typeface="Arial"/>
              </a:endParaRPr>
            </a:p>
          </p:txBody>
        </p:sp>
        <p:sp>
          <p:nvSpPr>
            <p:cNvPr id="319" name="Google Shape;319;p11"/>
            <p:cNvSpPr/>
            <p:nvPr/>
          </p:nvSpPr>
          <p:spPr>
            <a:xfrm>
              <a:off x="7691867" y="1503568"/>
              <a:ext cx="3267359" cy="1971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txBox="1"/>
            <p:nvPr/>
          </p:nvSpPr>
          <p:spPr>
            <a:xfrm>
              <a:off x="7691867" y="1503568"/>
              <a:ext cx="3267359" cy="1971136"/>
            </a:xfrm>
            <a:prstGeom prst="rect">
              <a:avLst/>
            </a:prstGeom>
            <a:noFill/>
            <a:ln>
              <a:noFill/>
            </a:ln>
          </p:spPr>
          <p:txBody>
            <a:bodyPr spcFirstLastPara="1" wrap="square" lIns="0" tIns="0" rIns="0" bIns="0" anchor="t" anchorCtr="0">
              <a:noAutofit/>
            </a:bodyPr>
            <a:lstStyle/>
            <a:p>
              <a:pPr>
                <a:buClr>
                  <a:schemeClr val="dk1"/>
                </a:buClr>
                <a:buSzPts val="1100"/>
              </a:pPr>
              <a:r>
                <a:rPr lang="en-US" sz="1100" b="0" i="0" u="none" strike="noStrike" cap="none">
                  <a:solidFill>
                    <a:schemeClr val="dk1"/>
                  </a:solidFill>
                  <a:latin typeface="Arial"/>
                  <a:ea typeface="Arial"/>
                  <a:cs typeface="Arial"/>
                  <a:sym typeface="Arial"/>
                </a:rPr>
                <a:t>E.g., Political Science, Sociology,</a:t>
              </a:r>
              <a:r>
                <a:rPr lang="en-US" sz="1100">
                  <a:solidFill>
                    <a:schemeClr val="dk1"/>
                  </a:solidFill>
                </a:rPr>
                <a:t> Psychology, Business, Economics</a:t>
              </a:r>
              <a:endParaRPr lang="en-US">
                <a:solidFill>
                  <a:schemeClr val="dk1"/>
                </a:solidFill>
              </a:endParaRPr>
            </a:p>
            <a:p>
              <a:pPr marL="0" marR="0" lvl="0" indent="0" algn="l" rtl="0">
                <a:lnSpc>
                  <a:spcPct val="100000"/>
                </a:lnSpc>
                <a:spcBef>
                  <a:spcPts val="385"/>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Talk with course instructor, clear with MCJC Faculty Advisor</a:t>
              </a:r>
              <a:endParaRPr>
                <a:solidFill>
                  <a:schemeClr val="dk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p:nvPr>
        </p:nvSpPr>
        <p:spPr>
          <a:xfrm>
            <a:off x="2110154" y="-125195"/>
            <a:ext cx="9159674" cy="10889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069"/>
              </a:buClr>
              <a:buSzPts val="3600"/>
              <a:buFont typeface="Lato Black"/>
              <a:buNone/>
            </a:pPr>
            <a:r>
              <a:rPr lang="en-US">
                <a:latin typeface="Lato Black"/>
                <a:ea typeface="Lato Black"/>
                <a:cs typeface="Lato Black"/>
                <a:sym typeface="Lato Black"/>
              </a:rPr>
              <a:t>Sample Course Plan</a:t>
            </a:r>
            <a:endParaRPr/>
          </a:p>
        </p:txBody>
      </p:sp>
      <p:sp>
        <p:nvSpPr>
          <p:cNvPr id="328" name="Google Shape;328;p12"/>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graphicFrame>
        <p:nvGraphicFramePr>
          <p:cNvPr id="329" name="Google Shape;329;p12"/>
          <p:cNvGraphicFramePr/>
          <p:nvPr>
            <p:extLst>
              <p:ext uri="{D42A27DB-BD31-4B8C-83A1-F6EECF244321}">
                <p14:modId xmlns:p14="http://schemas.microsoft.com/office/powerpoint/2010/main" val="3230236597"/>
              </p:ext>
            </p:extLst>
          </p:nvPr>
        </p:nvGraphicFramePr>
        <p:xfrm>
          <a:off x="1871741" y="718279"/>
          <a:ext cx="8748425" cy="5104651"/>
        </p:xfrm>
        <a:graphic>
          <a:graphicData uri="http://schemas.openxmlformats.org/drawingml/2006/table">
            <a:tbl>
              <a:tblPr>
                <a:noFill/>
                <a:tableStyleId>{7B523490-13CE-440B-8E93-E37D018A470C}</a:tableStyleId>
              </a:tblPr>
              <a:tblGrid>
                <a:gridCol w="2455700">
                  <a:extLst>
                    <a:ext uri="{9D8B030D-6E8A-4147-A177-3AD203B41FA5}">
                      <a16:colId xmlns:a16="http://schemas.microsoft.com/office/drawing/2014/main" val="20000"/>
                    </a:ext>
                  </a:extLst>
                </a:gridCol>
                <a:gridCol w="951575">
                  <a:extLst>
                    <a:ext uri="{9D8B030D-6E8A-4147-A177-3AD203B41FA5}">
                      <a16:colId xmlns:a16="http://schemas.microsoft.com/office/drawing/2014/main" val="20001"/>
                    </a:ext>
                  </a:extLst>
                </a:gridCol>
                <a:gridCol w="5341150">
                  <a:extLst>
                    <a:ext uri="{9D8B030D-6E8A-4147-A177-3AD203B41FA5}">
                      <a16:colId xmlns:a16="http://schemas.microsoft.com/office/drawing/2014/main" val="20002"/>
                    </a:ext>
                  </a:extLst>
                </a:gridCol>
              </a:tblGrid>
              <a:tr h="289400">
                <a:tc>
                  <a:txBody>
                    <a:bodyPr/>
                    <a:lstStyle/>
                    <a:p>
                      <a:pPr marL="0" marR="0" lvl="0" indent="0" algn="ctr" rtl="0">
                        <a:spcBef>
                          <a:spcPts val="0"/>
                        </a:spcBef>
                        <a:spcAft>
                          <a:spcPts val="0"/>
                        </a:spcAft>
                        <a:buNone/>
                      </a:pPr>
                      <a:r>
                        <a:rPr lang="en-US" sz="1400" b="1" i="0" u="none" strike="noStrike" cap="none">
                          <a:solidFill>
                            <a:srgbClr val="000000"/>
                          </a:solidFill>
                          <a:highlight>
                            <a:srgbClr val="DEEAF6"/>
                          </a:highlight>
                          <a:latin typeface="Arial"/>
                          <a:ea typeface="Arial"/>
                          <a:cs typeface="Arial"/>
                          <a:sym typeface="Arial"/>
                        </a:rPr>
                        <a:t>COURSE</a:t>
                      </a:r>
                      <a:endParaRPr sz="1400" u="none" strike="noStrike" cap="none">
                        <a:highlight>
                          <a:srgbClr val="DEEAF6"/>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AF6"/>
                    </a:solidFill>
                  </a:tcPr>
                </a:tc>
                <a:tc>
                  <a:txBody>
                    <a:bodyPr/>
                    <a:lstStyle/>
                    <a:p>
                      <a:pPr marL="0" marR="0" lvl="0" indent="0" algn="ctr" rtl="0">
                        <a:spcBef>
                          <a:spcPts val="0"/>
                        </a:spcBef>
                        <a:spcAft>
                          <a:spcPts val="0"/>
                        </a:spcAft>
                        <a:buNone/>
                      </a:pPr>
                      <a:r>
                        <a:rPr lang="en-US" sz="1400" b="1" i="0" u="none" strike="noStrike" cap="none">
                          <a:solidFill>
                            <a:srgbClr val="000000"/>
                          </a:solidFill>
                          <a:highlight>
                            <a:srgbClr val="DEEAF6"/>
                          </a:highlight>
                          <a:latin typeface="Arial"/>
                          <a:ea typeface="Arial"/>
                          <a:cs typeface="Arial"/>
                          <a:sym typeface="Arial"/>
                        </a:rPr>
                        <a:t>UNITS</a:t>
                      </a:r>
                      <a:endParaRPr sz="1400" u="none" strike="noStrike" cap="none">
                        <a:highlight>
                          <a:srgbClr val="DEEAF6"/>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AF6"/>
                    </a:solidFill>
                  </a:tcPr>
                </a:tc>
                <a:tc>
                  <a:txBody>
                    <a:bodyPr/>
                    <a:lstStyle/>
                    <a:p>
                      <a:pPr marL="0" marR="0" lvl="0" indent="0" algn="ctr" rtl="0">
                        <a:spcBef>
                          <a:spcPts val="0"/>
                        </a:spcBef>
                        <a:spcAft>
                          <a:spcPts val="0"/>
                        </a:spcAft>
                        <a:buNone/>
                      </a:pPr>
                      <a:r>
                        <a:rPr lang="en-US" sz="1400" b="1" i="0" u="none" strike="noStrike" cap="none">
                          <a:solidFill>
                            <a:srgbClr val="000000"/>
                          </a:solidFill>
                          <a:highlight>
                            <a:srgbClr val="DEEAF6"/>
                          </a:highlight>
                          <a:latin typeface="Arial"/>
                          <a:ea typeface="Arial"/>
                          <a:cs typeface="Arial"/>
                          <a:sym typeface="Arial"/>
                        </a:rPr>
                        <a:t>TITLE</a:t>
                      </a:r>
                      <a:endParaRPr sz="1400" u="none" strike="noStrike" cap="none">
                        <a:highlight>
                          <a:srgbClr val="DEEAF6"/>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0"/>
                  </a:ext>
                </a:extLst>
              </a:tr>
              <a:tr h="289400">
                <a:tc gridSpan="3">
                  <a:txBody>
                    <a:bodyPr/>
                    <a:lstStyle/>
                    <a:p>
                      <a:pPr marL="0" marR="0" lvl="0" indent="0" algn="ctr" rtl="0">
                        <a:spcBef>
                          <a:spcPts val="0"/>
                        </a:spcBef>
                        <a:spcAft>
                          <a:spcPts val="0"/>
                        </a:spcAft>
                        <a:buNone/>
                      </a:pPr>
                      <a:r>
                        <a:rPr lang="en-US" sz="1400" b="0" i="0" u="none" strike="noStrike" cap="none">
                          <a:solidFill>
                            <a:srgbClr val="000000"/>
                          </a:solidFill>
                          <a:highlight>
                            <a:srgbClr val="D9D9D9"/>
                          </a:highlight>
                          <a:latin typeface="Arial"/>
                          <a:ea typeface="Arial"/>
                          <a:cs typeface="Arial"/>
                          <a:sym typeface="Arial"/>
                        </a:rPr>
                        <a:t>FALL – Year 1</a:t>
                      </a:r>
                      <a:endParaRPr sz="1400" u="none" strike="noStrike" cap="none">
                        <a:highlight>
                          <a:srgbClr val="D9D9D9"/>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PA 604</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Methods of Analysis in Public and Urban Affairs</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CJ 601</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the Administration of Criminal Justice</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SOC 743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and Criminology and Criminal Justice Theory</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9400">
                <a:tc gridSpan="3">
                  <a:txBody>
                    <a:bodyPr/>
                    <a:lstStyle/>
                    <a:p>
                      <a:pPr marL="0" marR="0" lvl="0" indent="0" algn="ctr" rtl="0">
                        <a:spcBef>
                          <a:spcPts val="0"/>
                        </a:spcBef>
                        <a:spcAft>
                          <a:spcPts val="0"/>
                        </a:spcAft>
                        <a:buNone/>
                      </a:pPr>
                      <a:r>
                        <a:rPr lang="en-US" sz="1400" b="0" i="0" u="none" strike="noStrike" cap="none">
                          <a:solidFill>
                            <a:srgbClr val="000000"/>
                          </a:solidFill>
                          <a:highlight>
                            <a:srgbClr val="D9D9D9"/>
                          </a:highlight>
                          <a:latin typeface="Arial"/>
                          <a:ea typeface="Arial"/>
                          <a:cs typeface="Arial"/>
                          <a:sym typeface="Arial"/>
                        </a:rPr>
                        <a:t>SPRING – Year 1</a:t>
                      </a:r>
                      <a:endParaRPr sz="1400" u="none" strike="noStrike" cap="none">
                        <a:highlight>
                          <a:srgbClr val="D9D9D9"/>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PA 606</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Quantitative Approaches to Public Administration</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CJ 603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Community and Restorative Justice</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CJ 604</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Criminal Justice and Urban Administration</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89400">
                <a:tc gridSpan="3">
                  <a:txBody>
                    <a:bodyPr/>
                    <a:lstStyle/>
                    <a:p>
                      <a:pPr marL="0" marR="0" lvl="0" indent="0" algn="ctr" rtl="0">
                        <a:spcBef>
                          <a:spcPts val="0"/>
                        </a:spcBef>
                        <a:spcAft>
                          <a:spcPts val="0"/>
                        </a:spcAft>
                        <a:buNone/>
                      </a:pPr>
                      <a:r>
                        <a:rPr lang="en-US" sz="1400" b="0" i="0" u="none" strike="noStrike" cap="none">
                          <a:solidFill>
                            <a:srgbClr val="000000"/>
                          </a:solidFill>
                          <a:highlight>
                            <a:srgbClr val="D9D9D9"/>
                          </a:highlight>
                          <a:latin typeface="Arial"/>
                          <a:ea typeface="Arial"/>
                          <a:cs typeface="Arial"/>
                          <a:sym typeface="Arial"/>
                        </a:rPr>
                        <a:t>FALL – Year 2</a:t>
                      </a:r>
                      <a:endParaRPr sz="1400" u="none" strike="noStrike" cap="none">
                        <a:highlight>
                          <a:srgbClr val="D9D9D9"/>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CJ 602</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Comparative Criminal Justice Systems</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PA 605</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Applied Research</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Elective</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3 unit course</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89400">
                <a:tc gridSpan="3">
                  <a:txBody>
                    <a:bodyPr/>
                    <a:lstStyle/>
                    <a:p>
                      <a:pPr marL="0" marR="0" lvl="0" indent="0" algn="ctr" rtl="0">
                        <a:spcBef>
                          <a:spcPts val="0"/>
                        </a:spcBef>
                        <a:spcAft>
                          <a:spcPts val="0"/>
                        </a:spcAft>
                        <a:buNone/>
                      </a:pPr>
                      <a:r>
                        <a:rPr lang="en-US" sz="1400" b="0" i="0" u="none" strike="noStrike" cap="none">
                          <a:solidFill>
                            <a:srgbClr val="000000"/>
                          </a:solidFill>
                          <a:highlight>
                            <a:srgbClr val="D9D9D9"/>
                          </a:highlight>
                          <a:latin typeface="Arial"/>
                          <a:ea typeface="Arial"/>
                          <a:cs typeface="Arial"/>
                          <a:sym typeface="Arial"/>
                        </a:rPr>
                        <a:t>SPRING – Year 2</a:t>
                      </a:r>
                      <a:endParaRPr sz="1400" u="none" strike="noStrike" cap="none">
                        <a:highlight>
                          <a:srgbClr val="D9D9D9"/>
                        </a:highlight>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CJ 605</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Seminar in Juvenile Justice and Youth Violence</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13291">
                <a:tc>
                  <a:txBody>
                    <a:bodyPr/>
                    <a:lstStyle/>
                    <a:p>
                      <a:pPr marL="0" marR="0" lvl="0" indent="0" algn="ctr" rtl="0">
                        <a:spcBef>
                          <a:spcPts val="0"/>
                        </a:spcBef>
                        <a:spcAft>
                          <a:spcPts val="0"/>
                        </a:spcAft>
                        <a:buNone/>
                      </a:pPr>
                      <a:r>
                        <a:rPr lang="en-US" sz="1400" b="0" i="0" u="none" strike="noStrike" cap="none" dirty="0">
                          <a:solidFill>
                            <a:srgbClr val="000000"/>
                          </a:solidFill>
                          <a:latin typeface="Arial"/>
                          <a:ea typeface="Arial"/>
                          <a:cs typeface="Arial"/>
                          <a:sym typeface="Arial"/>
                        </a:rPr>
                        <a:t>Elective</a:t>
                      </a:r>
                      <a:endParaRPr sz="1400" u="none" strike="noStrike" cap="none" dirty="0">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latin typeface="Arial"/>
                          <a:ea typeface="Arial"/>
                          <a:cs typeface="Arial"/>
                          <a:sym typeface="Arial"/>
                        </a:rPr>
                        <a:t>3</a:t>
                      </a:r>
                      <a:endParaRPr sz="1400" u="none" strike="noStrike" cap="none" dirty="0">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Arial"/>
                          <a:ea typeface="Arial"/>
                          <a:cs typeface="Arial"/>
                          <a:sym typeface="Arial"/>
                        </a:rPr>
                        <a:t>3 unit course</a:t>
                      </a:r>
                      <a:endParaRPr sz="1400" u="none" strike="noStrike" cap="none" dirty="0">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89400">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PA 795 or CJ 799A</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3</a:t>
                      </a:r>
                      <a:endParaRPr sz="1400" u="none" strike="noStrike" cap="none">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dirty="0">
                          <a:solidFill>
                            <a:srgbClr val="000000"/>
                          </a:solidFill>
                          <a:latin typeface="Arial"/>
                          <a:ea typeface="Arial"/>
                          <a:cs typeface="Arial"/>
                          <a:sym typeface="Arial"/>
                        </a:rPr>
                        <a:t>Capstone or Thesis</a:t>
                      </a:r>
                      <a:endParaRPr sz="1400" u="none" strike="noStrike" cap="none" dirty="0">
                        <a:latin typeface="Arial"/>
                        <a:ea typeface="Arial"/>
                        <a:cs typeface="Arial"/>
                        <a:sym typeface="Arial"/>
                      </a:endParaRPr>
                    </a:p>
                  </a:txBody>
                  <a:tcPr marL="68775" marR="68775" marT="43050" marB="43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3"/>
        <p:cNvGrpSpPr/>
        <p:nvPr/>
      </p:nvGrpSpPr>
      <p:grpSpPr>
        <a:xfrm>
          <a:off x="0" y="0"/>
          <a:ext cx="0" cy="0"/>
          <a:chOff x="0" y="0"/>
          <a:chExt cx="0" cy="0"/>
        </a:xfrm>
      </p:grpSpPr>
      <p:sp>
        <p:nvSpPr>
          <p:cNvPr id="334" name="Google Shape;334;p1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5" name="Google Shape;335;p1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6" name="Google Shape;336;p1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7" name="Google Shape;337;p13"/>
          <p:cNvSpPr/>
          <p:nvPr/>
        </p:nvSpPr>
        <p:spPr>
          <a:xfrm rot="10800000" flipH="1">
            <a:off x="0" y="1096486"/>
            <a:ext cx="12192607" cy="5779769"/>
          </a:xfrm>
          <a:custGeom>
            <a:avLst/>
            <a:gdLst/>
            <a:ahLst/>
            <a:cxnLst/>
            <a:rect l="l" t="t" r="r" b="b"/>
            <a:pathLst>
              <a:path w="12192607" h="5779769" extrusionOk="0">
                <a:moveTo>
                  <a:pt x="0" y="0"/>
                </a:moveTo>
                <a:lnTo>
                  <a:pt x="12192607" y="0"/>
                </a:lnTo>
                <a:lnTo>
                  <a:pt x="12192607" y="614088"/>
                </a:lnTo>
                <a:lnTo>
                  <a:pt x="12192607" y="1275833"/>
                </a:lnTo>
                <a:lnTo>
                  <a:pt x="12192607" y="2214293"/>
                </a:lnTo>
                <a:lnTo>
                  <a:pt x="3658749" y="2214290"/>
                </a:lnTo>
                <a:cubicBezTo>
                  <a:pt x="1764684" y="2214290"/>
                  <a:pt x="206827" y="3653768"/>
                  <a:pt x="19494" y="5498408"/>
                </a:cubicBezTo>
                <a:lnTo>
                  <a:pt x="5286" y="5779769"/>
                </a:lnTo>
                <a:lnTo>
                  <a:pt x="607" y="5779769"/>
                </a:lnTo>
                <a:lnTo>
                  <a:pt x="607" y="1275833"/>
                </a:lnTo>
                <a:lnTo>
                  <a:pt x="0" y="1275833"/>
                </a:lnTo>
                <a:lnTo>
                  <a:pt x="0" y="0"/>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8" name="Google Shape;338;p13"/>
          <p:cNvSpPr/>
          <p:nvPr/>
        </p:nvSpPr>
        <p:spPr>
          <a:xfrm>
            <a:off x="286646" y="0"/>
            <a:ext cx="11905352" cy="6858000"/>
          </a:xfrm>
          <a:custGeom>
            <a:avLst/>
            <a:gdLst/>
            <a:ahLst/>
            <a:cxnLst/>
            <a:rect l="l" t="t" r="r" b="b"/>
            <a:pathLst>
              <a:path w="11905352" h="6858000" extrusionOk="0">
                <a:moveTo>
                  <a:pt x="154644" y="0"/>
                </a:moveTo>
                <a:lnTo>
                  <a:pt x="5037827" y="0"/>
                </a:lnTo>
                <a:lnTo>
                  <a:pt x="5869355" y="0"/>
                </a:lnTo>
                <a:lnTo>
                  <a:pt x="11905352" y="0"/>
                </a:lnTo>
                <a:lnTo>
                  <a:pt x="11905352" y="6858000"/>
                </a:lnTo>
                <a:lnTo>
                  <a:pt x="5869355" y="6858000"/>
                </a:lnTo>
                <a:lnTo>
                  <a:pt x="5037827" y="6858000"/>
                </a:lnTo>
                <a:lnTo>
                  <a:pt x="0" y="6858000"/>
                </a:lnTo>
                <a:cubicBezTo>
                  <a:pt x="1894864" y="6858000"/>
                  <a:pt x="3430955" y="5321909"/>
                  <a:pt x="3430955" y="3427045"/>
                </a:cubicBezTo>
                <a:cubicBezTo>
                  <a:pt x="3430955" y="1591396"/>
                  <a:pt x="1989370" y="92446"/>
                  <a:pt x="176556" y="554"/>
                </a:cubicBez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9" name="Google Shape;339;p13"/>
          <p:cNvSpPr/>
          <p:nvPr/>
        </p:nvSpPr>
        <p:spPr>
          <a:xfrm rot="-5400000">
            <a:off x="8995316" y="-49794"/>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0" name="Google Shape;340;p13"/>
          <p:cNvSpPr txBox="1">
            <a:spLocks noGrp="1"/>
          </p:cNvSpPr>
          <p:nvPr>
            <p:ph type="title"/>
          </p:nvPr>
        </p:nvSpPr>
        <p:spPr>
          <a:xfrm>
            <a:off x="4267200" y="685800"/>
            <a:ext cx="6826624" cy="340210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5400"/>
              <a:buFont typeface="Lato Black"/>
              <a:buNone/>
            </a:pPr>
            <a:r>
              <a:rPr lang="en-US" sz="5400">
                <a:solidFill>
                  <a:srgbClr val="FFFFFF"/>
                </a:solidFill>
                <a:latin typeface="Lato Black"/>
                <a:ea typeface="Lato Black"/>
                <a:cs typeface="Lato Black"/>
                <a:sym typeface="Lato Black"/>
              </a:rPr>
              <a:t>Culminating Experience</a:t>
            </a:r>
            <a:endParaRPr/>
          </a:p>
        </p:txBody>
      </p:sp>
      <p:sp>
        <p:nvSpPr>
          <p:cNvPr id="341" name="Google Shape;341;p1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17</a:t>
            </a:fld>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7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6"/>
        <p:cNvGrpSpPr/>
        <p:nvPr/>
      </p:nvGrpSpPr>
      <p:grpSpPr>
        <a:xfrm>
          <a:off x="0" y="0"/>
          <a:ext cx="0" cy="0"/>
          <a:chOff x="0" y="0"/>
          <a:chExt cx="0" cy="0"/>
        </a:xfrm>
      </p:grpSpPr>
      <p:sp>
        <p:nvSpPr>
          <p:cNvPr id="347" name="Google Shape;347;p1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8" name="Google Shape;348;p14"/>
          <p:cNvSpPr/>
          <p:nvPr/>
        </p:nvSpPr>
        <p:spPr>
          <a:xfrm>
            <a:off x="0" y="0"/>
            <a:ext cx="4267201" cy="6858000"/>
          </a:xfrm>
          <a:custGeom>
            <a:avLst/>
            <a:gdLst/>
            <a:ahLst/>
            <a:cxnLst/>
            <a:rect l="l" t="t" r="r" b="b"/>
            <a:pathLst>
              <a:path w="4267201" h="6858000" extrusionOk="0">
                <a:moveTo>
                  <a:pt x="0" y="0"/>
                </a:moveTo>
                <a:lnTo>
                  <a:pt x="4267201" y="0"/>
                </a:lnTo>
                <a:lnTo>
                  <a:pt x="4267201" y="1397000"/>
                </a:lnTo>
                <a:lnTo>
                  <a:pt x="4267201" y="1600200"/>
                </a:lnTo>
                <a:lnTo>
                  <a:pt x="4267201" y="4205703"/>
                </a:lnTo>
                <a:lnTo>
                  <a:pt x="4265081" y="4250752"/>
                </a:lnTo>
                <a:lnTo>
                  <a:pt x="4265081" y="4276165"/>
                </a:lnTo>
                <a:lnTo>
                  <a:pt x="4263877" y="4276165"/>
                </a:lnTo>
                <a:lnTo>
                  <a:pt x="4258654" y="4386466"/>
                </a:lnTo>
                <a:cubicBezTo>
                  <a:pt x="4135569" y="5679631"/>
                  <a:pt x="3110552" y="6709825"/>
                  <a:pt x="1819737" y="6840915"/>
                </a:cubicBezTo>
                <a:lnTo>
                  <a:pt x="1553968" y="6854335"/>
                </a:lnTo>
                <a:lnTo>
                  <a:pt x="1553968"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9" name="Google Shape;349;p14"/>
          <p:cNvSpPr/>
          <p:nvPr/>
        </p:nvSpPr>
        <p:spPr>
          <a:xfrm>
            <a:off x="0" y="2308254"/>
            <a:ext cx="12192000" cy="4549747"/>
          </a:xfrm>
          <a:custGeom>
            <a:avLst/>
            <a:gdLst/>
            <a:ahLst/>
            <a:cxnLst/>
            <a:rect l="l" t="t" r="r" b="b"/>
            <a:pathLst>
              <a:path w="12192000" h="4549747" extrusionOk="0">
                <a:moveTo>
                  <a:pt x="0" y="0"/>
                </a:moveTo>
                <a:lnTo>
                  <a:pt x="4679" y="0"/>
                </a:lnTo>
                <a:lnTo>
                  <a:pt x="18887" y="281361"/>
                </a:lnTo>
                <a:cubicBezTo>
                  <a:pt x="206220" y="2126001"/>
                  <a:pt x="1764077" y="3565479"/>
                  <a:pt x="3658142" y="3565479"/>
                </a:cubicBezTo>
                <a:lnTo>
                  <a:pt x="3758325" y="3562945"/>
                </a:lnTo>
                <a:lnTo>
                  <a:pt x="3758325" y="3565479"/>
                </a:lnTo>
                <a:lnTo>
                  <a:pt x="11844593" y="3565479"/>
                </a:lnTo>
                <a:lnTo>
                  <a:pt x="11844593" y="3565476"/>
                </a:lnTo>
                <a:lnTo>
                  <a:pt x="12192000" y="3565476"/>
                </a:lnTo>
                <a:lnTo>
                  <a:pt x="12192000" y="4417168"/>
                </a:lnTo>
                <a:lnTo>
                  <a:pt x="12192000" y="4549747"/>
                </a:lnTo>
                <a:lnTo>
                  <a:pt x="0" y="4549747"/>
                </a:lnTo>
                <a:close/>
              </a:path>
            </a:pathLst>
          </a:custGeom>
          <a:solidFill>
            <a:srgbClr val="11606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0" name="Google Shape;350;p14"/>
          <p:cNvSpPr txBox="1">
            <a:spLocks noGrp="1"/>
          </p:cNvSpPr>
          <p:nvPr>
            <p:ph type="title"/>
          </p:nvPr>
        </p:nvSpPr>
        <p:spPr>
          <a:xfrm>
            <a:off x="609600" y="685800"/>
            <a:ext cx="3358776" cy="38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4000"/>
              <a:buFont typeface="Lato Black"/>
              <a:buNone/>
            </a:pPr>
            <a:r>
              <a:rPr lang="en-US">
                <a:solidFill>
                  <a:srgbClr val="FFFFFF"/>
                </a:solidFill>
                <a:latin typeface="Lato Black"/>
                <a:ea typeface="Lato Black"/>
                <a:cs typeface="Lato Black"/>
                <a:sym typeface="Lato Black"/>
              </a:rPr>
              <a:t>Culminating Experience</a:t>
            </a:r>
            <a:endParaRPr/>
          </a:p>
        </p:txBody>
      </p:sp>
      <p:sp>
        <p:nvSpPr>
          <p:cNvPr id="351" name="Google Shape;351;p14"/>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solidFill>
                  <a:schemeClr val="accent2"/>
                </a:solidFill>
              </a:rPr>
              <a:t>18</a:t>
            </a:fld>
            <a:endParaRPr sz="1900">
              <a:solidFill>
                <a:schemeClr val="accent2"/>
              </a:solidFill>
            </a:endParaRPr>
          </a:p>
        </p:txBody>
      </p:sp>
      <p:grpSp>
        <p:nvGrpSpPr>
          <p:cNvPr id="352" name="Google Shape;352;p14"/>
          <p:cNvGrpSpPr/>
          <p:nvPr/>
        </p:nvGrpSpPr>
        <p:grpSpPr>
          <a:xfrm>
            <a:off x="4788816" y="591729"/>
            <a:ext cx="6793582" cy="4819197"/>
            <a:chOff x="0" y="58"/>
            <a:chExt cx="6793582" cy="4819197"/>
          </a:xfrm>
        </p:grpSpPr>
        <p:sp>
          <p:nvSpPr>
            <p:cNvPr id="353" name="Google Shape;353;p14"/>
            <p:cNvSpPr/>
            <p:nvPr/>
          </p:nvSpPr>
          <p:spPr>
            <a:xfrm rot="5400000">
              <a:off x="3679305" y="-998474"/>
              <a:ext cx="1880662" cy="4347893"/>
            </a:xfrm>
            <a:prstGeom prst="round2SameRect">
              <a:avLst>
                <a:gd name="adj1" fmla="val 16667"/>
                <a:gd name="adj2" fmla="val 0"/>
              </a:avLst>
            </a:prstGeom>
            <a:solidFill>
              <a:srgbClr val="CBD7DA">
                <a:alpha val="89803"/>
              </a:srgbClr>
            </a:solidFill>
            <a:ln w="12700" cap="flat" cmpd="sng">
              <a:solidFill>
                <a:srgbClr val="CBD7D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txBox="1"/>
            <p:nvPr/>
          </p:nvSpPr>
          <p:spPr>
            <a:xfrm>
              <a:off x="2454870" y="510562"/>
              <a:ext cx="4256087" cy="1697050"/>
            </a:xfrm>
            <a:prstGeom prst="rect">
              <a:avLst/>
            </a:prstGeom>
            <a:noFill/>
            <a:ln>
              <a:noFill/>
            </a:ln>
          </p:spPr>
          <p:txBody>
            <a:bodyPr spcFirstLastPara="1" wrap="square" lIns="83800" tIns="41900" rIns="83800" bIns="41900" anchor="ctr" anchorCtr="0">
              <a:noAutofit/>
            </a:bodyPr>
            <a:lstStyle/>
            <a:p>
              <a:pPr marL="457200" lvl="0" indent="-368300" algn="l" rtl="0">
                <a:lnSpc>
                  <a:spcPct val="90000"/>
                </a:lnSpc>
                <a:spcBef>
                  <a:spcPts val="0"/>
                </a:spcBef>
                <a:spcAft>
                  <a:spcPts val="0"/>
                </a:spcAft>
                <a:buClr>
                  <a:schemeClr val="dk1"/>
                </a:buClr>
                <a:buSzPts val="2200"/>
                <a:buChar char="•"/>
              </a:pPr>
              <a:r>
                <a:rPr lang="en-US" sz="2200" dirty="0">
                  <a:solidFill>
                    <a:schemeClr val="dk1"/>
                  </a:solidFill>
                </a:rPr>
                <a:t>Empirical analysis of issue related to criminology and criminal justice</a:t>
              </a:r>
            </a:p>
            <a:p>
              <a:pPr marL="457200" indent="-368300">
                <a:lnSpc>
                  <a:spcPct val="90000"/>
                </a:lnSpc>
                <a:buClr>
                  <a:schemeClr val="dk1"/>
                </a:buClr>
                <a:buSzPts val="2200"/>
                <a:buChar char="•"/>
              </a:pPr>
              <a:r>
                <a:rPr lang="en-US" sz="2200" dirty="0">
                  <a:solidFill>
                    <a:schemeClr val="dk1"/>
                  </a:solidFill>
                </a:rPr>
                <a:t>Independent study with support from thesis committee</a:t>
              </a:r>
            </a:p>
            <a:p>
              <a:pPr lvl="0" algn="l" rtl="0">
                <a:lnSpc>
                  <a:spcPct val="90000"/>
                </a:lnSpc>
                <a:spcBef>
                  <a:spcPts val="330"/>
                </a:spcBef>
                <a:spcAft>
                  <a:spcPts val="0"/>
                </a:spcAft>
                <a:buClr>
                  <a:schemeClr val="dk1"/>
                </a:buClr>
              </a:pPr>
              <a:endParaRPr sz="2200" dirty="0">
                <a:solidFill>
                  <a:schemeClr val="dk1"/>
                </a:solidFill>
              </a:endParaRPr>
            </a:p>
          </p:txBody>
        </p:sp>
        <p:sp>
          <p:nvSpPr>
            <p:cNvPr id="355" name="Google Shape;355;p14"/>
            <p:cNvSpPr/>
            <p:nvPr/>
          </p:nvSpPr>
          <p:spPr>
            <a:xfrm>
              <a:off x="0" y="58"/>
              <a:ext cx="2445690" cy="2350827"/>
            </a:xfrm>
            <a:prstGeom prst="roundRect">
              <a:avLst>
                <a:gd name="adj" fmla="val 16667"/>
              </a:avLst>
            </a:prstGeom>
            <a:solidFill>
              <a:srgbClr val="15818C"/>
            </a:solidFill>
            <a:ln w="12700" cap="flat" cmpd="sng">
              <a:solidFill>
                <a:srgbClr val="F3F1E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txBox="1"/>
            <p:nvPr/>
          </p:nvSpPr>
          <p:spPr>
            <a:xfrm>
              <a:off x="114758" y="114816"/>
              <a:ext cx="2216174" cy="2121311"/>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1">
                  <a:solidFill>
                    <a:schemeClr val="lt1"/>
                  </a:solidFill>
                </a:rPr>
                <a:t>Thesis</a:t>
              </a:r>
            </a:p>
            <a:p>
              <a:pPr marL="0" marR="0" lvl="0" indent="0" algn="ctr" rtl="0">
                <a:lnSpc>
                  <a:spcPct val="90000"/>
                </a:lnSpc>
                <a:spcBef>
                  <a:spcPts val="0"/>
                </a:spcBef>
                <a:spcAft>
                  <a:spcPts val="0"/>
                </a:spcAft>
                <a:buClr>
                  <a:schemeClr val="lt1"/>
                </a:buClr>
                <a:buSzPts val="2900"/>
                <a:buFont typeface="Arial"/>
                <a:buNone/>
              </a:pPr>
              <a:r>
                <a:rPr lang="en-US" sz="2900" b="1">
                  <a:solidFill>
                    <a:schemeClr val="lt1"/>
                  </a:solidFill>
                </a:rPr>
                <a:t>(Plan A)</a:t>
              </a:r>
              <a:endParaRPr sz="2900" b="1">
                <a:solidFill>
                  <a:schemeClr val="lt1"/>
                </a:solidFill>
              </a:endParaRPr>
            </a:p>
            <a:p>
              <a:pPr marL="0" marR="0" lvl="0" indent="0" algn="ctr" rtl="0">
                <a:lnSpc>
                  <a:spcPct val="90000"/>
                </a:lnSpc>
                <a:spcBef>
                  <a:spcPts val="0"/>
                </a:spcBef>
                <a:spcAft>
                  <a:spcPts val="0"/>
                </a:spcAft>
                <a:buClr>
                  <a:schemeClr val="lt1"/>
                </a:buClr>
                <a:buSzPts val="2900"/>
                <a:buFont typeface="Arial"/>
                <a:buNone/>
              </a:pPr>
              <a:r>
                <a:rPr lang="en-US" sz="2900" b="1">
                  <a:solidFill>
                    <a:schemeClr val="lt1"/>
                  </a:solidFill>
                </a:rPr>
                <a:t>CJ 799A</a:t>
              </a:r>
              <a:endParaRPr sz="2900" b="1">
                <a:solidFill>
                  <a:schemeClr val="lt1"/>
                </a:solidFill>
              </a:endParaRPr>
            </a:p>
          </p:txBody>
        </p:sp>
        <p:sp>
          <p:nvSpPr>
            <p:cNvPr id="357" name="Google Shape;357;p14"/>
            <p:cNvSpPr/>
            <p:nvPr/>
          </p:nvSpPr>
          <p:spPr>
            <a:xfrm rot="5400000">
              <a:off x="3679305" y="1469895"/>
              <a:ext cx="1880662" cy="4347893"/>
            </a:xfrm>
            <a:prstGeom prst="round2SameRect">
              <a:avLst>
                <a:gd name="adj1" fmla="val 16667"/>
                <a:gd name="adj2" fmla="val 0"/>
              </a:avLst>
            </a:prstGeom>
            <a:solidFill>
              <a:srgbClr val="D6CACB">
                <a:alpha val="89803"/>
              </a:srgbClr>
            </a:solidFill>
            <a:ln w="12700" cap="flat" cmpd="sng">
              <a:solidFill>
                <a:srgbClr val="D6CA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txBox="1"/>
            <p:nvPr/>
          </p:nvSpPr>
          <p:spPr>
            <a:xfrm>
              <a:off x="2528317" y="2969750"/>
              <a:ext cx="4256087" cy="1697050"/>
            </a:xfrm>
            <a:prstGeom prst="rect">
              <a:avLst/>
            </a:prstGeom>
            <a:noFill/>
            <a:ln>
              <a:noFill/>
            </a:ln>
          </p:spPr>
          <p:txBody>
            <a:bodyPr spcFirstLastPara="1" wrap="square" lIns="83800" tIns="41900" rIns="83800" bIns="41900" anchor="ctr" anchorCtr="0">
              <a:noAutofit/>
            </a:bodyPr>
            <a:lstStyle/>
            <a:p>
              <a:pPr marL="228600" marR="0" lvl="1" indent="-228600" algn="l" rtl="0">
                <a:lnSpc>
                  <a:spcPct val="90000"/>
                </a:lnSpc>
                <a:spcBef>
                  <a:spcPts val="330"/>
                </a:spcBef>
                <a:spcAft>
                  <a:spcPts val="0"/>
                </a:spcAft>
                <a:buClr>
                  <a:schemeClr val="dk1"/>
                </a:buClr>
                <a:buSzPts val="2200"/>
                <a:buFont typeface="Arial"/>
                <a:buChar char="•"/>
              </a:pPr>
              <a:r>
                <a:rPr lang="en-US" sz="2200" dirty="0">
                  <a:solidFill>
                    <a:schemeClr val="dk1"/>
                  </a:solidFill>
                </a:rPr>
                <a:t>Community-based research study</a:t>
              </a:r>
              <a:endParaRPr sz="2200" dirty="0">
                <a:solidFill>
                  <a:schemeClr val="dk1"/>
                </a:solidFill>
              </a:endParaRPr>
            </a:p>
            <a:p>
              <a:pPr marL="228600" lvl="1" indent="-228600">
                <a:lnSpc>
                  <a:spcPct val="90000"/>
                </a:lnSpc>
                <a:spcBef>
                  <a:spcPts val="330"/>
                </a:spcBef>
                <a:buClr>
                  <a:schemeClr val="dk1"/>
                </a:buClr>
                <a:buSzPts val="2200"/>
                <a:buChar char="•"/>
              </a:pPr>
              <a:r>
                <a:rPr lang="en-US" sz="2200" dirty="0">
                  <a:solidFill>
                    <a:schemeClr val="dk1"/>
                  </a:solidFill>
                </a:rPr>
                <a:t>Group-based with support from Faculty Supervisor</a:t>
              </a:r>
              <a:endParaRPr sz="2200" dirty="0">
                <a:solidFill>
                  <a:schemeClr val="dk1"/>
                </a:solidFill>
              </a:endParaRPr>
            </a:p>
            <a:p>
              <a:pPr marL="914400" marR="0" lvl="0" indent="0" algn="l" rtl="0">
                <a:lnSpc>
                  <a:spcPct val="90000"/>
                </a:lnSpc>
                <a:spcBef>
                  <a:spcPts val="330"/>
                </a:spcBef>
                <a:spcAft>
                  <a:spcPts val="0"/>
                </a:spcAft>
                <a:buNone/>
              </a:pPr>
              <a:endParaRPr sz="2200" dirty="0">
                <a:solidFill>
                  <a:schemeClr val="dk1"/>
                </a:solidFill>
              </a:endParaRPr>
            </a:p>
          </p:txBody>
        </p:sp>
        <p:sp>
          <p:nvSpPr>
            <p:cNvPr id="359" name="Google Shape;359;p14"/>
            <p:cNvSpPr/>
            <p:nvPr/>
          </p:nvSpPr>
          <p:spPr>
            <a:xfrm>
              <a:off x="0" y="2468428"/>
              <a:ext cx="2445690" cy="2350827"/>
            </a:xfrm>
            <a:prstGeom prst="roundRect">
              <a:avLst>
                <a:gd name="adj" fmla="val 16667"/>
              </a:avLst>
            </a:prstGeom>
            <a:solidFill>
              <a:srgbClr val="7F082E"/>
            </a:solidFill>
            <a:ln w="12700" cap="flat" cmpd="sng">
              <a:solidFill>
                <a:srgbClr val="F3F1E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txBox="1"/>
            <p:nvPr/>
          </p:nvSpPr>
          <p:spPr>
            <a:xfrm>
              <a:off x="114758" y="2583186"/>
              <a:ext cx="2216174" cy="2121311"/>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1">
                  <a:solidFill>
                    <a:schemeClr val="lt1"/>
                  </a:solidFill>
                </a:rPr>
                <a:t>Capstone (Plan B)</a:t>
              </a:r>
            </a:p>
            <a:p>
              <a:pPr marL="0" marR="0" lvl="0" indent="0" algn="ctr" rtl="0">
                <a:lnSpc>
                  <a:spcPct val="90000"/>
                </a:lnSpc>
                <a:spcBef>
                  <a:spcPts val="0"/>
                </a:spcBef>
                <a:spcAft>
                  <a:spcPts val="0"/>
                </a:spcAft>
                <a:buClr>
                  <a:schemeClr val="lt1"/>
                </a:buClr>
                <a:buSzPts val="2900"/>
                <a:buFont typeface="Arial"/>
                <a:buNone/>
              </a:pPr>
              <a:r>
                <a:rPr lang="en-US" sz="2900" b="1">
                  <a:solidFill>
                    <a:schemeClr val="lt1"/>
                  </a:solidFill>
                </a:rPr>
                <a:t>PA 795</a:t>
              </a:r>
              <a:endParaRPr sz="2900" b="1">
                <a:solidFill>
                  <a:schemeClr val="lt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title"/>
          </p:nvPr>
        </p:nvSpPr>
        <p:spPr>
          <a:xfrm>
            <a:off x="833695" y="590668"/>
            <a:ext cx="9914859" cy="1329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2"/>
              </a:buClr>
              <a:buSzPts val="4000"/>
              <a:buFont typeface="Lato Black"/>
              <a:buNone/>
            </a:pPr>
            <a:r>
              <a:rPr lang="en-US">
                <a:latin typeface="Lato Black"/>
                <a:ea typeface="Lato Black"/>
                <a:cs typeface="Lato Black"/>
                <a:sym typeface="Lato Black"/>
              </a:rPr>
              <a:t>Recent Thesis Projects</a:t>
            </a:r>
            <a:endParaRPr/>
          </a:p>
        </p:txBody>
      </p:sp>
      <p:sp>
        <p:nvSpPr>
          <p:cNvPr id="367" name="Google Shape;367;p16"/>
          <p:cNvSpPr txBox="1">
            <a:spLocks noGrp="1"/>
          </p:cNvSpPr>
          <p:nvPr>
            <p:ph type="body" idx="1"/>
          </p:nvPr>
        </p:nvSpPr>
        <p:spPr>
          <a:xfrm>
            <a:off x="905256" y="1999186"/>
            <a:ext cx="9914860" cy="412331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Char char="•"/>
            </a:pPr>
            <a:r>
              <a:rPr lang="en-US" sz="1800" b="1" i="0" u="none" strike="noStrike" cap="none">
                <a:solidFill>
                  <a:schemeClr val="dk1"/>
                </a:solidFill>
                <a:latin typeface="Arial"/>
                <a:ea typeface="Arial"/>
                <a:cs typeface="Arial"/>
                <a:sym typeface="Arial"/>
              </a:rPr>
              <a:t>“A Tale Of Two Communities: Social Disorganization Markers’ Effect On Police Behavior In A Border City”</a:t>
            </a: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by Sheri Gudez (Spring 2023)</a:t>
            </a:r>
            <a:endParaRPr/>
          </a:p>
          <a:p>
            <a:pPr marL="228600" lvl="0" indent="-114300" algn="l" rtl="0">
              <a:lnSpc>
                <a:spcPct val="100000"/>
              </a:lnSpc>
              <a:spcBef>
                <a:spcPts val="0"/>
              </a:spcBef>
              <a:spcAft>
                <a:spcPts val="0"/>
              </a:spcAft>
              <a:buClr>
                <a:schemeClr val="dk2"/>
              </a:buClr>
              <a:buSzPts val="1800"/>
              <a:buNone/>
            </a:pPr>
            <a:endParaRPr sz="1800">
              <a:solidFill>
                <a:schemeClr val="dk1"/>
              </a:solidFill>
              <a:latin typeface="Arial"/>
              <a:ea typeface="Arial"/>
              <a:cs typeface="Arial"/>
              <a:sym typeface="Arial"/>
            </a:endParaRPr>
          </a:p>
          <a:p>
            <a:pPr marL="228600" lvl="0" indent="-228600" algn="l" rtl="0">
              <a:lnSpc>
                <a:spcPct val="100000"/>
              </a:lnSpc>
              <a:spcBef>
                <a:spcPts val="0"/>
              </a:spcBef>
              <a:spcAft>
                <a:spcPts val="0"/>
              </a:spcAft>
              <a:buClr>
                <a:schemeClr val="dk1"/>
              </a:buClr>
              <a:buSzPts val="1800"/>
              <a:buChar char="•"/>
            </a:pPr>
            <a:r>
              <a:rPr lang="en-US" sz="1800" b="1">
                <a:solidFill>
                  <a:schemeClr val="dk1"/>
                </a:solidFill>
                <a:latin typeface="Arial"/>
                <a:ea typeface="Arial"/>
                <a:cs typeface="Arial"/>
                <a:sym typeface="Arial"/>
              </a:rPr>
              <a:t>“Veterans Treatment Courts and Their Functions: An Aristotelian Take on the Court’s Conscience”, </a:t>
            </a:r>
            <a:r>
              <a:rPr lang="en-US" sz="1800">
                <a:solidFill>
                  <a:schemeClr val="dk1"/>
                </a:solidFill>
                <a:latin typeface="Arial"/>
                <a:ea typeface="Arial"/>
                <a:cs typeface="Arial"/>
                <a:sym typeface="Arial"/>
              </a:rPr>
              <a:t>by Grace Lemoyne (Spring 2023)</a:t>
            </a:r>
            <a:endParaRPr/>
          </a:p>
          <a:p>
            <a:pPr marL="228600" lvl="0" indent="-114300" algn="l" rtl="0">
              <a:lnSpc>
                <a:spcPct val="100000"/>
              </a:lnSpc>
              <a:spcBef>
                <a:spcPts val="0"/>
              </a:spcBef>
              <a:spcAft>
                <a:spcPts val="0"/>
              </a:spcAft>
              <a:buClr>
                <a:schemeClr val="dk2"/>
              </a:buClr>
              <a:buSzPts val="1800"/>
              <a:buNone/>
            </a:pPr>
            <a:endParaRPr sz="1800">
              <a:solidFill>
                <a:schemeClr val="dk1"/>
              </a:solidFill>
              <a:latin typeface="Arial"/>
              <a:ea typeface="Arial"/>
              <a:cs typeface="Arial"/>
              <a:sym typeface="Arial"/>
            </a:endParaRPr>
          </a:p>
          <a:p>
            <a:pPr marL="228600" lvl="0" indent="-228600" algn="l" rtl="0">
              <a:lnSpc>
                <a:spcPct val="107000"/>
              </a:lnSpc>
              <a:spcBef>
                <a:spcPts val="0"/>
              </a:spcBef>
              <a:spcAft>
                <a:spcPts val="0"/>
              </a:spcAft>
              <a:buClr>
                <a:schemeClr val="dk1"/>
              </a:buClr>
              <a:buSzPts val="1800"/>
              <a:buChar char="•"/>
            </a:pPr>
            <a:r>
              <a:rPr lang="en-US" sz="1800" b="1">
                <a:solidFill>
                  <a:schemeClr val="dk1"/>
                </a:solidFill>
                <a:latin typeface="Arial"/>
                <a:ea typeface="Arial"/>
                <a:cs typeface="Arial"/>
                <a:sym typeface="Arial"/>
              </a:rPr>
              <a:t>“Centering Women’s Experiences And Narratives Within The Pathways To Desistance”, </a:t>
            </a:r>
            <a:r>
              <a:rPr lang="en-US" sz="1800">
                <a:solidFill>
                  <a:schemeClr val="dk1"/>
                </a:solidFill>
                <a:latin typeface="Arial"/>
                <a:ea typeface="Arial"/>
                <a:cs typeface="Arial"/>
                <a:sym typeface="Arial"/>
              </a:rPr>
              <a:t>by Laura Murray (Spring 2021)</a:t>
            </a:r>
            <a:endParaRPr sz="1800">
              <a:solidFill>
                <a:schemeClr val="dk1"/>
              </a:solidFill>
              <a:latin typeface="Arial"/>
              <a:ea typeface="Arial"/>
              <a:cs typeface="Arial"/>
              <a:sym typeface="Arial"/>
            </a:endParaRPr>
          </a:p>
          <a:p>
            <a:pPr marL="745037" lvl="0" indent="-482584" algn="l" rtl="0">
              <a:lnSpc>
                <a:spcPct val="90000"/>
              </a:lnSpc>
              <a:spcBef>
                <a:spcPts val="1547"/>
              </a:spcBef>
              <a:spcAft>
                <a:spcPts val="0"/>
              </a:spcAft>
              <a:buClr>
                <a:srgbClr val="C00000"/>
              </a:buClr>
              <a:buSzPts val="2000"/>
              <a:buFont typeface="Noto Sans Symbols"/>
              <a:buNone/>
            </a:pPr>
            <a:endParaRPr sz="1800">
              <a:solidFill>
                <a:schemeClr val="dk1"/>
              </a:solidFill>
              <a:latin typeface="Arial"/>
              <a:ea typeface="Arial"/>
              <a:cs typeface="Arial"/>
              <a:sym typeface="Arial"/>
            </a:endParaRPr>
          </a:p>
        </p:txBody>
      </p:sp>
      <p:sp>
        <p:nvSpPr>
          <p:cNvPr id="368" name="Google Shape;368;p16"/>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1371599" y="1478396"/>
            <a:ext cx="3710355" cy="34452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069"/>
              </a:buClr>
              <a:buSzPts val="3600"/>
              <a:buFont typeface="Lato Black"/>
              <a:buNone/>
            </a:pPr>
            <a:r>
              <a:rPr lang="en-US">
                <a:latin typeface="Lato Black"/>
                <a:ea typeface="Lato Black"/>
                <a:cs typeface="Lato Black"/>
                <a:sym typeface="Lato Black"/>
              </a:rPr>
              <a:t>Agenda</a:t>
            </a:r>
            <a:endParaRPr/>
          </a:p>
        </p:txBody>
      </p:sp>
      <p:sp>
        <p:nvSpPr>
          <p:cNvPr id="168" name="Google Shape;168;p2"/>
          <p:cNvSpPr txBox="1">
            <a:spLocks noGrp="1"/>
          </p:cNvSpPr>
          <p:nvPr>
            <p:ph type="body" idx="1"/>
          </p:nvPr>
        </p:nvSpPr>
        <p:spPr>
          <a:xfrm>
            <a:off x="5224767" y="768155"/>
            <a:ext cx="5671833" cy="4688626"/>
          </a:xfrm>
          <a:prstGeom prst="rect">
            <a:avLst/>
          </a:prstGeom>
          <a:noFill/>
          <a:ln>
            <a:noFill/>
          </a:ln>
        </p:spPr>
        <p:txBody>
          <a:bodyPr spcFirstLastPara="1" wrap="square" lIns="91425" tIns="45700" rIns="91425" bIns="45700" anchor="ctr" anchorCtr="0">
            <a:noAutofit/>
          </a:bodyPr>
          <a:lstStyle/>
          <a:p>
            <a:pPr marL="363855" lvl="0" indent="-329565" algn="l" rtl="0">
              <a:lnSpc>
                <a:spcPct val="100000"/>
              </a:lnSpc>
              <a:spcBef>
                <a:spcPts val="0"/>
              </a:spcBef>
              <a:spcAft>
                <a:spcPts val="0"/>
              </a:spcAft>
              <a:buClr>
                <a:srgbClr val="990000"/>
              </a:buClr>
              <a:buSzPct val="90090"/>
              <a:buNone/>
            </a:pPr>
            <a:r>
              <a:rPr lang="en-US" sz="2000" dirty="0">
                <a:solidFill>
                  <a:schemeClr val="dk1"/>
                </a:solidFill>
                <a:latin typeface="Arial"/>
                <a:ea typeface="Arial"/>
                <a:cs typeface="Arial"/>
                <a:sym typeface="Arial"/>
              </a:rPr>
              <a:t>Introductions</a:t>
            </a:r>
            <a:endParaRPr lang="en-US" sz="2000" dirty="0">
              <a:solidFill>
                <a:schemeClr val="dk1"/>
              </a:solidFill>
            </a:endParaRPr>
          </a:p>
          <a:p>
            <a:pPr marL="363855" indent="-329565">
              <a:lnSpc>
                <a:spcPct val="100000"/>
              </a:lnSpc>
              <a:spcBef>
                <a:spcPts val="2400"/>
              </a:spcBef>
              <a:buClr>
                <a:srgbClr val="990000"/>
              </a:buClr>
              <a:buSzPct val="90090"/>
            </a:pPr>
            <a:r>
              <a:rPr lang="en-US" sz="2000" dirty="0">
                <a:solidFill>
                  <a:schemeClr val="dk1"/>
                </a:solidFill>
              </a:rPr>
              <a:t>Why an MCJC Degree?</a:t>
            </a:r>
          </a:p>
          <a:p>
            <a:pPr marL="363855" indent="-329565">
              <a:lnSpc>
                <a:spcPct val="100000"/>
              </a:lnSpc>
              <a:spcBef>
                <a:spcPts val="2400"/>
              </a:spcBef>
            </a:pPr>
            <a:r>
              <a:rPr lang="en-US" sz="2000" dirty="0">
                <a:solidFill>
                  <a:schemeClr val="dk1"/>
                </a:solidFill>
              </a:rPr>
              <a:t>Program</a:t>
            </a:r>
            <a:r>
              <a:rPr lang="en-US" sz="2000" dirty="0">
                <a:solidFill>
                  <a:schemeClr val="dk1"/>
                </a:solidFill>
                <a:latin typeface="Arial"/>
                <a:ea typeface="Arial"/>
                <a:cs typeface="Arial"/>
                <a:sym typeface="Arial"/>
              </a:rPr>
              <a:t> </a:t>
            </a:r>
            <a:r>
              <a:rPr lang="en-US" sz="2000" dirty="0">
                <a:solidFill>
                  <a:schemeClr val="dk1"/>
                </a:solidFill>
              </a:rPr>
              <a:t>Overview</a:t>
            </a:r>
          </a:p>
          <a:p>
            <a:pPr marL="363855" indent="-329565">
              <a:lnSpc>
                <a:spcPct val="100000"/>
              </a:lnSpc>
              <a:spcBef>
                <a:spcPts val="2400"/>
              </a:spcBef>
            </a:pPr>
            <a:r>
              <a:rPr lang="en-US" sz="2000" dirty="0">
                <a:solidFill>
                  <a:schemeClr val="dk1"/>
                </a:solidFill>
              </a:rPr>
              <a:t> Curriculum and Culminating Experience</a:t>
            </a:r>
            <a:endParaRPr sz="2000" dirty="0">
              <a:solidFill>
                <a:schemeClr val="dk1"/>
              </a:solidFill>
            </a:endParaRPr>
          </a:p>
          <a:p>
            <a:pPr marL="363855" indent="-329565">
              <a:lnSpc>
                <a:spcPct val="100000"/>
              </a:lnSpc>
              <a:spcBef>
                <a:spcPts val="2400"/>
              </a:spcBef>
            </a:pPr>
            <a:r>
              <a:rPr lang="en-US" sz="2000" dirty="0">
                <a:solidFill>
                  <a:schemeClr val="dk1"/>
                </a:solidFill>
              </a:rPr>
              <a:t> Other Program Information</a:t>
            </a:r>
          </a:p>
          <a:p>
            <a:pPr marL="363855" indent="-329565">
              <a:lnSpc>
                <a:spcPct val="100000"/>
              </a:lnSpc>
              <a:spcBef>
                <a:spcPts val="2400"/>
              </a:spcBef>
              <a:buClr>
                <a:srgbClr val="990000"/>
              </a:buClr>
              <a:buSzPct val="90090"/>
            </a:pPr>
            <a:r>
              <a:rPr lang="en-US" sz="2000" dirty="0">
                <a:solidFill>
                  <a:schemeClr val="dk1"/>
                </a:solidFill>
              </a:rPr>
              <a:t>Tuition &amp; Funding Opportunities</a:t>
            </a:r>
          </a:p>
          <a:p>
            <a:pPr marL="363855" indent="-329565">
              <a:lnSpc>
                <a:spcPct val="100000"/>
              </a:lnSpc>
              <a:spcBef>
                <a:spcPts val="2400"/>
              </a:spcBef>
            </a:pPr>
            <a:r>
              <a:rPr lang="en-US" sz="2000" dirty="0">
                <a:solidFill>
                  <a:schemeClr val="dk1"/>
                </a:solidFill>
              </a:rPr>
              <a:t>Application Process</a:t>
            </a:r>
          </a:p>
          <a:p>
            <a:pPr marL="363855" indent="-329565">
              <a:lnSpc>
                <a:spcPct val="100000"/>
              </a:lnSpc>
              <a:spcBef>
                <a:spcPts val="2400"/>
              </a:spcBef>
            </a:pPr>
            <a:r>
              <a:rPr lang="en-US" sz="2000" dirty="0">
                <a:solidFill>
                  <a:schemeClr val="dk1"/>
                </a:solidFill>
              </a:rPr>
              <a:t>Q</a:t>
            </a:r>
            <a:r>
              <a:rPr lang="en-US" sz="2000" dirty="0">
                <a:solidFill>
                  <a:schemeClr val="dk1"/>
                </a:solidFill>
                <a:latin typeface="Arial"/>
                <a:ea typeface="Arial"/>
                <a:cs typeface="Arial"/>
                <a:sym typeface="Arial"/>
              </a:rPr>
              <a:t>&amp;A</a:t>
            </a:r>
            <a:endParaRPr sz="2000" dirty="0">
              <a:solidFill>
                <a:schemeClr val="dk1"/>
              </a:solidFill>
            </a:endParaRPr>
          </a:p>
        </p:txBody>
      </p:sp>
      <p:sp>
        <p:nvSpPr>
          <p:cNvPr id="169" name="Google Shape;169;p2"/>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170" name="Google Shape;170;p2"/>
          <p:cNvPicPr preferRelativeResize="0"/>
          <p:nvPr/>
        </p:nvPicPr>
        <p:blipFill rotWithShape="1">
          <a:blip r:embed="rId3">
            <a:alphaModFix/>
          </a:blip>
          <a:srcRect/>
          <a:stretch/>
        </p:blipFill>
        <p:spPr>
          <a:xfrm>
            <a:off x="478629" y="5977426"/>
            <a:ext cx="1066835" cy="8748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p:cNvSpPr txBox="1">
            <a:spLocks noGrp="1"/>
          </p:cNvSpPr>
          <p:nvPr>
            <p:ph type="title"/>
          </p:nvPr>
        </p:nvSpPr>
        <p:spPr>
          <a:xfrm>
            <a:off x="905256" y="590668"/>
            <a:ext cx="9914859" cy="1329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2"/>
              </a:buClr>
              <a:buSzPts val="4000"/>
              <a:buFont typeface="Lato Black"/>
              <a:buNone/>
            </a:pPr>
            <a:r>
              <a:rPr lang="en-US">
                <a:latin typeface="Lato Black"/>
                <a:ea typeface="Lato Black"/>
                <a:cs typeface="Lato Black"/>
                <a:sym typeface="Lato Black"/>
              </a:rPr>
              <a:t>Recent Capstone Projects</a:t>
            </a:r>
            <a:endParaRPr/>
          </a:p>
        </p:txBody>
      </p:sp>
      <p:sp>
        <p:nvSpPr>
          <p:cNvPr id="375" name="Google Shape;375;p19"/>
          <p:cNvSpPr txBox="1">
            <a:spLocks noGrp="1"/>
          </p:cNvSpPr>
          <p:nvPr>
            <p:ph type="body" idx="1"/>
          </p:nvPr>
        </p:nvSpPr>
        <p:spPr>
          <a:xfrm>
            <a:off x="771277" y="1919671"/>
            <a:ext cx="9914860" cy="442546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20000"/>
              </a:lnSpc>
              <a:spcBef>
                <a:spcPts val="0"/>
              </a:spcBef>
              <a:spcAft>
                <a:spcPts val="0"/>
              </a:spcAft>
              <a:buSzPct val="100000"/>
              <a:buChar char="•"/>
            </a:pPr>
            <a:r>
              <a:rPr lang="en-US" sz="1600" b="1" i="0" u="none" strike="noStrike">
                <a:solidFill>
                  <a:srgbClr val="1F1F1F"/>
                </a:solidFill>
                <a:highlight>
                  <a:srgbClr val="FFFFFF"/>
                </a:highlight>
                <a:latin typeface="Arial"/>
                <a:ea typeface="Arial"/>
                <a:cs typeface="Arial"/>
                <a:sym typeface="Arial"/>
              </a:rPr>
              <a:t>Reintegration through Circles of Accountability and Support (COSA):  Meeting the Needs of Core Members </a:t>
            </a:r>
            <a:endParaRPr sz="2800">
              <a:highlight>
                <a:srgbClr val="FFFFFF"/>
              </a:highlight>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Research Team: </a:t>
            </a:r>
            <a:r>
              <a:rPr lang="en-US" sz="1600" b="0" i="0" u="none" strike="noStrike">
                <a:solidFill>
                  <a:srgbClr val="1F1F1F"/>
                </a:solidFill>
                <a:highlight>
                  <a:srgbClr val="FFFFFF"/>
                </a:highlight>
                <a:latin typeface="Arial"/>
                <a:ea typeface="Arial"/>
                <a:cs typeface="Arial"/>
                <a:sym typeface="Arial"/>
              </a:rPr>
              <a:t>Alicia Isla, Larissa Rodriguez, Abigail Sosa Ramos, Kimberly Villegas</a:t>
            </a:r>
            <a:endParaRPr sz="24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Partner Agency:  </a:t>
            </a:r>
            <a:r>
              <a:rPr lang="en-US" sz="1600" b="0" i="0" u="none" strike="noStrike">
                <a:solidFill>
                  <a:srgbClr val="000000"/>
                </a:solidFill>
                <a:highlight>
                  <a:srgbClr val="FFFFFF"/>
                </a:highlight>
                <a:latin typeface="Arial"/>
                <a:ea typeface="Arial"/>
                <a:cs typeface="Arial"/>
                <a:sym typeface="Arial"/>
              </a:rPr>
              <a:t>COSA San Diego</a:t>
            </a:r>
            <a:br>
              <a:rPr lang="en-US" sz="2400">
                <a:latin typeface="Arial"/>
                <a:ea typeface="Arial"/>
                <a:cs typeface="Arial"/>
                <a:sym typeface="Arial"/>
              </a:rPr>
            </a:br>
            <a:endParaRPr sz="1000">
              <a:solidFill>
                <a:schemeClr val="dk1"/>
              </a:solidFill>
              <a:latin typeface="Arial"/>
              <a:ea typeface="Arial"/>
              <a:cs typeface="Arial"/>
              <a:sym typeface="Arial"/>
            </a:endParaRPr>
          </a:p>
          <a:p>
            <a:pPr marL="228600" lvl="0" indent="-228600" algn="l" rtl="0">
              <a:lnSpc>
                <a:spcPct val="120000"/>
              </a:lnSpc>
              <a:spcBef>
                <a:spcPts val="0"/>
              </a:spcBef>
              <a:spcAft>
                <a:spcPts val="0"/>
              </a:spcAft>
              <a:buSzPct val="100000"/>
              <a:buChar char="•"/>
            </a:pPr>
            <a:r>
              <a:rPr lang="en-US" sz="1600" b="1" i="0" u="none" strike="noStrike">
                <a:solidFill>
                  <a:srgbClr val="000000"/>
                </a:solidFill>
                <a:latin typeface="Arial"/>
                <a:ea typeface="Arial"/>
                <a:cs typeface="Arial"/>
                <a:sym typeface="Arial"/>
              </a:rPr>
              <a:t>Educational and Vocational Program Accessibility in the California Department of Corrections and Rehabilitation (CDCR)</a:t>
            </a:r>
            <a:endParaRPr sz="28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Research Team:  Martha Ponce, Gabe Collins, Madison Hatfield, Yaritzel Guerrero-Montoya</a:t>
            </a:r>
            <a:endParaRPr sz="24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Partner Agency:  San Diego Regional Policy &amp; Innovation Center </a:t>
            </a:r>
            <a:endParaRPr sz="2400" b="0">
              <a:latin typeface="Arial"/>
              <a:ea typeface="Arial"/>
              <a:cs typeface="Arial"/>
              <a:sym typeface="Arial"/>
            </a:endParaRPr>
          </a:p>
          <a:p>
            <a:pPr marL="0" lvl="0" indent="0" algn="l" rtl="0">
              <a:lnSpc>
                <a:spcPct val="120000"/>
              </a:lnSpc>
              <a:spcBef>
                <a:spcPts val="1000"/>
              </a:spcBef>
              <a:spcAft>
                <a:spcPts val="0"/>
              </a:spcAft>
              <a:buSzPct val="100000"/>
              <a:buNone/>
            </a:pPr>
            <a:endParaRPr sz="1200" u="sng">
              <a:solidFill>
                <a:schemeClr val="dk1"/>
              </a:solidFill>
              <a:latin typeface="Arial"/>
              <a:ea typeface="Arial"/>
              <a:cs typeface="Arial"/>
              <a:sym typeface="Arial"/>
            </a:endParaRPr>
          </a:p>
          <a:p>
            <a:pPr marL="228600" lvl="0" indent="-228600" algn="l" rtl="0">
              <a:lnSpc>
                <a:spcPct val="120000"/>
              </a:lnSpc>
              <a:spcBef>
                <a:spcPts val="0"/>
              </a:spcBef>
              <a:spcAft>
                <a:spcPts val="0"/>
              </a:spcAft>
              <a:buSzPct val="100000"/>
              <a:buChar char="•"/>
            </a:pPr>
            <a:r>
              <a:rPr lang="en-US" sz="1600" b="1" i="0" u="none" strike="noStrike">
                <a:solidFill>
                  <a:srgbClr val="313131"/>
                </a:solidFill>
                <a:highlight>
                  <a:srgbClr val="FFFFFF"/>
                </a:highlight>
                <a:latin typeface="Arial"/>
                <a:ea typeface="Arial"/>
                <a:cs typeface="Arial"/>
                <a:sym typeface="Arial"/>
              </a:rPr>
              <a:t>Building the RANJE Mapping Tool for Mitigation in Public Defense</a:t>
            </a:r>
            <a:endParaRPr sz="28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Research Team: </a:t>
            </a:r>
            <a:r>
              <a:rPr lang="en-US" sz="1600" b="0" i="0" u="none" strike="noStrike">
                <a:solidFill>
                  <a:srgbClr val="000000"/>
                </a:solidFill>
                <a:highlight>
                  <a:srgbClr val="FFFFFF"/>
                </a:highlight>
                <a:latin typeface="Arial"/>
                <a:ea typeface="Arial"/>
                <a:cs typeface="Arial"/>
                <a:sym typeface="Arial"/>
              </a:rPr>
              <a:t>Angelina Trigueros, Estefani Garcia, Josh Chevertte, Nayelli Mendoza, Rosa Cordova </a:t>
            </a:r>
            <a:endParaRPr sz="24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Partner Agency:  </a:t>
            </a:r>
            <a:r>
              <a:rPr lang="en-US" sz="1600" b="0" i="0" u="none" strike="noStrike">
                <a:solidFill>
                  <a:srgbClr val="1F1F1F"/>
                </a:solidFill>
                <a:highlight>
                  <a:srgbClr val="FFFFFF"/>
                </a:highlight>
                <a:latin typeface="Arial"/>
                <a:ea typeface="Arial"/>
                <a:cs typeface="Arial"/>
                <a:sym typeface="Arial"/>
              </a:rPr>
              <a:t>Alternate Public Defenders - County of San Diego </a:t>
            </a:r>
            <a:endParaRPr sz="2400" b="0">
              <a:latin typeface="Arial"/>
              <a:ea typeface="Arial"/>
              <a:cs typeface="Arial"/>
              <a:sym typeface="Arial"/>
            </a:endParaRPr>
          </a:p>
          <a:p>
            <a:pPr marL="0" lvl="0" indent="0" algn="l" rtl="0">
              <a:lnSpc>
                <a:spcPct val="120000"/>
              </a:lnSpc>
              <a:spcBef>
                <a:spcPts val="1000"/>
              </a:spcBef>
              <a:spcAft>
                <a:spcPts val="0"/>
              </a:spcAft>
              <a:buSzPct val="100000"/>
              <a:buNone/>
            </a:pPr>
            <a:endParaRPr sz="1200" u="sng">
              <a:solidFill>
                <a:schemeClr val="dk1"/>
              </a:solidFill>
              <a:latin typeface="Arial"/>
              <a:ea typeface="Arial"/>
              <a:cs typeface="Arial"/>
              <a:sym typeface="Arial"/>
            </a:endParaRPr>
          </a:p>
          <a:p>
            <a:pPr marL="228600" lvl="0" indent="-228600" algn="l" rtl="0">
              <a:lnSpc>
                <a:spcPct val="120000"/>
              </a:lnSpc>
              <a:spcBef>
                <a:spcPts val="0"/>
              </a:spcBef>
              <a:spcAft>
                <a:spcPts val="0"/>
              </a:spcAft>
              <a:buSzPct val="100000"/>
              <a:buChar char="•"/>
            </a:pPr>
            <a:r>
              <a:rPr lang="en-US" sz="1600" b="1" i="0" u="none" strike="noStrike">
                <a:solidFill>
                  <a:srgbClr val="1F1F1F"/>
                </a:solidFill>
                <a:highlight>
                  <a:srgbClr val="FFFFFF"/>
                </a:highlight>
                <a:latin typeface="Arial"/>
                <a:ea typeface="Arial"/>
                <a:cs typeface="Arial"/>
                <a:sym typeface="Arial"/>
              </a:rPr>
              <a:t>Fair Fare Solutions: Addressing the Implementation Gap in San Diego Metropolitan Transit System's (MTS) Fare Diversion Program</a:t>
            </a:r>
            <a:endParaRPr sz="28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Research Team: </a:t>
            </a:r>
            <a:r>
              <a:rPr lang="en-US" sz="1600" b="0" i="0" u="none" strike="noStrike">
                <a:solidFill>
                  <a:srgbClr val="1F1F1F"/>
                </a:solidFill>
                <a:highlight>
                  <a:srgbClr val="FFFFFF"/>
                </a:highlight>
                <a:latin typeface="Arial"/>
                <a:ea typeface="Arial"/>
                <a:cs typeface="Arial"/>
                <a:sym typeface="Arial"/>
              </a:rPr>
              <a:t>Zaccary Bradt, Ian Brazill, Justine Murray</a:t>
            </a:r>
            <a:endParaRPr sz="2400" b="0">
              <a:latin typeface="Arial"/>
              <a:ea typeface="Arial"/>
              <a:cs typeface="Arial"/>
              <a:sym typeface="Arial"/>
            </a:endParaRPr>
          </a:p>
          <a:p>
            <a:pPr marL="457200" lvl="1" indent="0" algn="l" rtl="0">
              <a:lnSpc>
                <a:spcPct val="120000"/>
              </a:lnSpc>
              <a:spcBef>
                <a:spcPts val="0"/>
              </a:spcBef>
              <a:spcAft>
                <a:spcPts val="0"/>
              </a:spcAft>
              <a:buSzPct val="100000"/>
              <a:buNone/>
            </a:pPr>
            <a:r>
              <a:rPr lang="en-US" sz="1600" b="0" i="0" u="none" strike="noStrike">
                <a:solidFill>
                  <a:srgbClr val="000000"/>
                </a:solidFill>
                <a:latin typeface="Arial"/>
                <a:ea typeface="Arial"/>
                <a:cs typeface="Arial"/>
                <a:sym typeface="Arial"/>
              </a:rPr>
              <a:t>Partner Agency:  </a:t>
            </a:r>
            <a:r>
              <a:rPr lang="en-US" sz="1600" b="0" i="0" u="none" strike="noStrike">
                <a:solidFill>
                  <a:srgbClr val="000000"/>
                </a:solidFill>
                <a:highlight>
                  <a:srgbClr val="FFFFFF"/>
                </a:highlight>
                <a:latin typeface="Arial"/>
                <a:ea typeface="Arial"/>
                <a:cs typeface="Arial"/>
                <a:sym typeface="Arial"/>
              </a:rPr>
              <a:t>San Diego Metropolitan Transit System (MTS)</a:t>
            </a:r>
            <a:endParaRPr sz="2800">
              <a:solidFill>
                <a:schemeClr val="dk1"/>
              </a:solidFill>
              <a:latin typeface="Arial"/>
              <a:ea typeface="Arial"/>
              <a:cs typeface="Arial"/>
              <a:sym typeface="Arial"/>
            </a:endParaRPr>
          </a:p>
        </p:txBody>
      </p:sp>
      <p:sp>
        <p:nvSpPr>
          <p:cNvPr id="376" name="Google Shape;376;p19"/>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4F2EC"/>
              </a:buClr>
              <a:buSzPts val="2000"/>
              <a:buFont typeface="Abril Fatface"/>
              <a:buNone/>
            </a:pPr>
            <a:fld id="{00000000-1234-1234-1234-123412341234}" type="slidenum">
              <a:rPr lang="en-US" sz="2000" b="0" i="0" u="none" strike="noStrike" cap="none">
                <a:solidFill>
                  <a:srgbClr val="F4F2EC"/>
                </a:solidFill>
                <a:latin typeface="Abril Fatface"/>
                <a:ea typeface="Abril Fatface"/>
                <a:cs typeface="Abril Fatface"/>
                <a:sym typeface="Abril Fatface"/>
              </a:rPr>
              <a:t>20</a:t>
            </a:fld>
            <a:endParaRPr sz="2000" b="0" i="0" u="none" strike="noStrike" cap="none">
              <a:solidFill>
                <a:srgbClr val="F4F2EC"/>
              </a:solidFill>
              <a:latin typeface="Abril Fatface"/>
              <a:ea typeface="Abril Fatface"/>
              <a:cs typeface="Abril Fatface"/>
              <a:sym typeface="Abril Fatfa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EC46-1BF1-0F2F-7436-C0CE77D54019}"/>
              </a:ext>
            </a:extLst>
          </p:cNvPr>
          <p:cNvSpPr>
            <a:spLocks noGrp="1"/>
          </p:cNvSpPr>
          <p:nvPr>
            <p:ph type="title"/>
          </p:nvPr>
        </p:nvSpPr>
        <p:spPr>
          <a:xfrm>
            <a:off x="905256" y="590668"/>
            <a:ext cx="9914859" cy="1329004"/>
          </a:xfrm>
        </p:spPr>
        <p:txBody>
          <a:bodyPr wrap="square" anchor="ctr">
            <a:normAutofit/>
          </a:bodyPr>
          <a:lstStyle/>
          <a:p>
            <a:r>
              <a:rPr lang="en-US">
                <a:latin typeface="Lato Black"/>
              </a:rPr>
              <a:t>Other Program Information</a:t>
            </a:r>
          </a:p>
        </p:txBody>
      </p:sp>
      <p:sp>
        <p:nvSpPr>
          <p:cNvPr id="3" name="Text Placeholder 2">
            <a:extLst>
              <a:ext uri="{FF2B5EF4-FFF2-40B4-BE49-F238E27FC236}">
                <a16:creationId xmlns:a16="http://schemas.microsoft.com/office/drawing/2014/main" id="{6D3E880C-22D9-DCEC-D46B-C5AF0EABAF44}"/>
              </a:ext>
            </a:extLst>
          </p:cNvPr>
          <p:cNvSpPr>
            <a:spLocks noGrp="1"/>
          </p:cNvSpPr>
          <p:nvPr>
            <p:ph type="body" idx="1"/>
          </p:nvPr>
        </p:nvSpPr>
        <p:spPr>
          <a:xfrm>
            <a:off x="905256" y="1757795"/>
            <a:ext cx="9925298" cy="4509537"/>
          </a:xfrm>
        </p:spPr>
        <p:txBody>
          <a:bodyPr wrap="square" anchor="t">
            <a:normAutofit fontScale="92500" lnSpcReduction="10000"/>
          </a:bodyPr>
          <a:lstStyle/>
          <a:p>
            <a:pPr fontAlgn="base"/>
            <a:r>
              <a:rPr lang="en-US" b="1" dirty="0">
                <a:solidFill>
                  <a:schemeClr val="tx1"/>
                </a:solidFill>
              </a:rPr>
              <a:t>Class Structure</a:t>
            </a:r>
            <a:r>
              <a:rPr lang="en-US" dirty="0">
                <a:solidFill>
                  <a:schemeClr val="tx1"/>
                </a:solidFill>
              </a:rPr>
              <a:t>​</a:t>
            </a:r>
          </a:p>
          <a:p>
            <a:pPr lvl="1" fontAlgn="base"/>
            <a:r>
              <a:rPr lang="en-US" dirty="0">
                <a:solidFill>
                  <a:schemeClr val="tx1"/>
                </a:solidFill>
              </a:rPr>
              <a:t>Classes usually range from 10-20 students, allowing for focused study and collaboration.​</a:t>
            </a:r>
          </a:p>
          <a:p>
            <a:pPr lvl="1" fontAlgn="base"/>
            <a:r>
              <a:rPr lang="en-US" dirty="0">
                <a:solidFill>
                  <a:schemeClr val="tx1"/>
                </a:solidFill>
              </a:rPr>
              <a:t>Classes are designed with professionals in mind. All grad courses are in the evening either from 4-6:40 </a:t>
            </a:r>
            <a:r>
              <a:rPr lang="en-US" dirty="0" err="1">
                <a:solidFill>
                  <a:schemeClr val="tx1"/>
                </a:solidFill>
              </a:rPr>
              <a:t>p.m.or</a:t>
            </a:r>
            <a:r>
              <a:rPr lang="en-US" dirty="0">
                <a:solidFill>
                  <a:schemeClr val="tx1"/>
                </a:solidFill>
              </a:rPr>
              <a:t> 7-9:40 p.m.​</a:t>
            </a:r>
          </a:p>
          <a:p>
            <a:pPr lvl="1" fontAlgn="base"/>
            <a:r>
              <a:rPr lang="en-US" dirty="0">
                <a:solidFill>
                  <a:schemeClr val="tx1"/>
                </a:solidFill>
              </a:rPr>
              <a:t>Full time status at the graduate level is 9-12 units per semester.​</a:t>
            </a:r>
          </a:p>
          <a:p>
            <a:pPr fontAlgn="base"/>
            <a:r>
              <a:rPr lang="en-US" b="1" dirty="0">
                <a:solidFill>
                  <a:schemeClr val="tx1"/>
                </a:solidFill>
              </a:rPr>
              <a:t>Assistantships</a:t>
            </a:r>
            <a:r>
              <a:rPr lang="en-US" dirty="0">
                <a:solidFill>
                  <a:schemeClr val="tx1"/>
                </a:solidFill>
              </a:rPr>
              <a:t>​</a:t>
            </a:r>
          </a:p>
          <a:p>
            <a:pPr lvl="1" fontAlgn="base"/>
            <a:r>
              <a:rPr lang="en-US" dirty="0">
                <a:solidFill>
                  <a:schemeClr val="tx1"/>
                </a:solidFill>
              </a:rPr>
              <a:t>Teaching/Research Assistantships are available ​</a:t>
            </a:r>
          </a:p>
          <a:p>
            <a:pPr lvl="1" fontAlgn="base"/>
            <a:r>
              <a:rPr lang="en-US" dirty="0">
                <a:solidFill>
                  <a:schemeClr val="tx1"/>
                </a:solidFill>
              </a:rPr>
              <a:t>Typically 5-10 hours per week​</a:t>
            </a:r>
          </a:p>
          <a:p>
            <a:pPr fontAlgn="base"/>
            <a:r>
              <a:rPr lang="en-US" b="1" dirty="0">
                <a:solidFill>
                  <a:schemeClr val="tx1"/>
                </a:solidFill>
              </a:rPr>
              <a:t>Professional Development Opportunities</a:t>
            </a:r>
            <a:r>
              <a:rPr lang="en-US" dirty="0">
                <a:solidFill>
                  <a:schemeClr val="tx1"/>
                </a:solidFill>
              </a:rPr>
              <a:t>​</a:t>
            </a:r>
          </a:p>
          <a:p>
            <a:pPr lvl="1" fontAlgn="base"/>
            <a:r>
              <a:rPr lang="en-US" dirty="0">
                <a:solidFill>
                  <a:schemeClr val="tx1"/>
                </a:solidFill>
              </a:rPr>
              <a:t>Professional Memberships​</a:t>
            </a:r>
          </a:p>
          <a:p>
            <a:pPr lvl="1" fontAlgn="base"/>
            <a:r>
              <a:rPr lang="en-US" dirty="0">
                <a:solidFill>
                  <a:schemeClr val="tx1"/>
                </a:solidFill>
              </a:rPr>
              <a:t>Professional Conferences​</a:t>
            </a:r>
          </a:p>
          <a:p>
            <a:pPr lvl="1" fontAlgn="base"/>
            <a:r>
              <a:rPr lang="en-US" dirty="0">
                <a:solidFill>
                  <a:schemeClr val="tx1"/>
                </a:solidFill>
              </a:rPr>
              <a:t>Trainings and workshops within SPA and across SDSU​</a:t>
            </a:r>
          </a:p>
        </p:txBody>
      </p:sp>
      <p:sp>
        <p:nvSpPr>
          <p:cNvPr id="4" name="Slide Number Placeholder 3">
            <a:extLst>
              <a:ext uri="{FF2B5EF4-FFF2-40B4-BE49-F238E27FC236}">
                <a16:creationId xmlns:a16="http://schemas.microsoft.com/office/drawing/2014/main" id="{1FAD4278-1179-7E5E-3B2D-DFA861C07E3F}"/>
              </a:ext>
            </a:extLst>
          </p:cNvPr>
          <p:cNvSpPr>
            <a:spLocks noGrp="1"/>
          </p:cNvSpPr>
          <p:nvPr>
            <p:ph type="sldNum" idx="12"/>
          </p:nvPr>
        </p:nvSpPr>
        <p:spPr>
          <a:xfrm>
            <a:off x="11391152" y="6434524"/>
            <a:ext cx="693261" cy="365125"/>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400"/>
              <a:pPr marL="0" lvl="0" indent="0" rtl="0">
                <a:lnSpc>
                  <a:spcPct val="90000"/>
                </a:lnSpc>
                <a:spcBef>
                  <a:spcPts val="0"/>
                </a:spcBef>
                <a:spcAft>
                  <a:spcPts val="600"/>
                </a:spcAft>
                <a:buNone/>
              </a:pPr>
              <a:t>21</a:t>
            </a:fld>
            <a:endParaRPr lang="en-US" sz="1400"/>
          </a:p>
        </p:txBody>
      </p:sp>
    </p:spTree>
    <p:extLst>
      <p:ext uri="{BB962C8B-B14F-4D97-AF65-F5344CB8AC3E}">
        <p14:creationId xmlns:p14="http://schemas.microsoft.com/office/powerpoint/2010/main" val="154377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18BF-03A4-7D31-0A8B-8E78F7302C6A}"/>
              </a:ext>
            </a:extLst>
          </p:cNvPr>
          <p:cNvSpPr>
            <a:spLocks noGrp="1"/>
          </p:cNvSpPr>
          <p:nvPr>
            <p:ph type="title"/>
          </p:nvPr>
        </p:nvSpPr>
        <p:spPr/>
        <p:txBody>
          <a:bodyPr/>
          <a:lstStyle/>
          <a:p>
            <a:r>
              <a:rPr lang="en-US">
                <a:latin typeface="Lato Black"/>
              </a:rPr>
              <a:t>Graduate-Specific Resources</a:t>
            </a:r>
          </a:p>
        </p:txBody>
      </p:sp>
      <p:sp>
        <p:nvSpPr>
          <p:cNvPr id="3" name="Text Placeholder 2">
            <a:extLst>
              <a:ext uri="{FF2B5EF4-FFF2-40B4-BE49-F238E27FC236}">
                <a16:creationId xmlns:a16="http://schemas.microsoft.com/office/drawing/2014/main" id="{BCE6D0C4-347F-A686-BBB0-11964B0AFA63}"/>
              </a:ext>
            </a:extLst>
          </p:cNvPr>
          <p:cNvSpPr>
            <a:spLocks noGrp="1"/>
          </p:cNvSpPr>
          <p:nvPr>
            <p:ph type="body" idx="1"/>
          </p:nvPr>
        </p:nvSpPr>
        <p:spPr/>
        <p:txBody>
          <a:bodyPr>
            <a:normAutofit fontScale="92500" lnSpcReduction="20000"/>
          </a:bodyPr>
          <a:lstStyle/>
          <a:p>
            <a:r>
              <a:rPr lang="en-US" b="1" dirty="0">
                <a:solidFill>
                  <a:schemeClr val="tx1"/>
                </a:solidFill>
              </a:rPr>
              <a:t>Office for Graduate Life and Diversity (GLAD)</a:t>
            </a:r>
            <a:endParaRPr lang="en-US" dirty="0">
              <a:solidFill>
                <a:schemeClr val="tx1"/>
              </a:solidFill>
            </a:endParaRPr>
          </a:p>
          <a:p>
            <a:pPr lvl="1">
              <a:buFont typeface="Courier New"/>
              <a:buChar char="o"/>
            </a:pPr>
            <a:r>
              <a:rPr lang="en-US" dirty="0">
                <a:solidFill>
                  <a:schemeClr val="tx1"/>
                </a:solidFill>
              </a:rPr>
              <a:t>GLAD is dedicated to supporting all graduate students' success and promoting diversity, equity, and inclusion in SDSU's graduate programs. They offer various personal, professional, financial, and social resources to enrich the graduate experience. Services include the Graduate Student Writing Center, mental health support, and workshops. </a:t>
            </a:r>
          </a:p>
          <a:p>
            <a:r>
              <a:rPr lang="en-US" b="1" dirty="0">
                <a:solidFill>
                  <a:schemeClr val="tx1"/>
                </a:solidFill>
              </a:rPr>
              <a:t>Graduate Student Association (GSA)</a:t>
            </a:r>
          </a:p>
          <a:p>
            <a:pPr lvl="1">
              <a:buFont typeface="Courier New"/>
              <a:buChar char="o"/>
            </a:pPr>
            <a:r>
              <a:rPr lang="en-US" dirty="0">
                <a:solidFill>
                  <a:schemeClr val="tx1"/>
                </a:solidFill>
              </a:rPr>
              <a:t>The GSA focuses on the programmatic, policy, and campus life needs of graduate students. They provide resources such as scholarships, funding for student organizations, and wellness support. </a:t>
            </a:r>
          </a:p>
          <a:p>
            <a:r>
              <a:rPr lang="en-US" b="1" dirty="0">
                <a:solidFill>
                  <a:schemeClr val="tx1"/>
                </a:solidFill>
              </a:rPr>
              <a:t>University Library</a:t>
            </a:r>
          </a:p>
          <a:p>
            <a:pPr lvl="1">
              <a:buSzPts val="2000"/>
              <a:buFont typeface="Courier New"/>
              <a:buChar char="o"/>
            </a:pPr>
            <a:r>
              <a:rPr lang="en-US" dirty="0">
                <a:solidFill>
                  <a:schemeClr val="tx1"/>
                </a:solidFill>
              </a:rPr>
              <a:t>The University Library offers services for graduate students to support their research, scholarly and creative activities (RSCA). </a:t>
            </a:r>
            <a:endParaRPr lang="en-US" sz="2000"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FA72B961-E91F-2848-C32B-2EE23894BB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22</a:t>
            </a:fld>
            <a:endParaRPr lang="en-US"/>
          </a:p>
        </p:txBody>
      </p:sp>
    </p:spTree>
    <p:extLst>
      <p:ext uri="{BB962C8B-B14F-4D97-AF65-F5344CB8AC3E}">
        <p14:creationId xmlns:p14="http://schemas.microsoft.com/office/powerpoint/2010/main" val="129328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443-7B26-303D-2309-1163892255F1}"/>
              </a:ext>
            </a:extLst>
          </p:cNvPr>
          <p:cNvSpPr>
            <a:spLocks noGrp="1"/>
          </p:cNvSpPr>
          <p:nvPr>
            <p:ph type="title"/>
          </p:nvPr>
        </p:nvSpPr>
        <p:spPr/>
        <p:txBody>
          <a:bodyPr/>
          <a:lstStyle/>
          <a:p>
            <a:r>
              <a:rPr lang="en-US">
                <a:latin typeface="Lato Black"/>
              </a:rPr>
              <a:t>Other Campus Resources</a:t>
            </a:r>
          </a:p>
        </p:txBody>
      </p:sp>
      <p:sp>
        <p:nvSpPr>
          <p:cNvPr id="4" name="Slide Number Placeholder 3">
            <a:extLst>
              <a:ext uri="{FF2B5EF4-FFF2-40B4-BE49-F238E27FC236}">
                <a16:creationId xmlns:a16="http://schemas.microsoft.com/office/drawing/2014/main" id="{F2453A12-EDEF-1346-B225-65C7F27F81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graphicFrame>
        <p:nvGraphicFramePr>
          <p:cNvPr id="5" name="Diagram 4">
            <a:extLst>
              <a:ext uri="{FF2B5EF4-FFF2-40B4-BE49-F238E27FC236}">
                <a16:creationId xmlns:a16="http://schemas.microsoft.com/office/drawing/2014/main" id="{BD398481-A92D-381A-0D85-A021C671055D}"/>
              </a:ext>
            </a:extLst>
          </p:cNvPr>
          <p:cNvGraphicFramePr/>
          <p:nvPr>
            <p:extLst>
              <p:ext uri="{D42A27DB-BD31-4B8C-83A1-F6EECF244321}">
                <p14:modId xmlns:p14="http://schemas.microsoft.com/office/powerpoint/2010/main" val="2820374210"/>
              </p:ext>
            </p:extLst>
          </p:nvPr>
        </p:nvGraphicFramePr>
        <p:xfrm>
          <a:off x="981560" y="1884335"/>
          <a:ext cx="10409694" cy="4729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33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
        <p:nvSpPr>
          <p:cNvPr id="176" name="Google Shape;176;p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8" name="Google Shape;178;p3"/>
          <p:cNvSpPr/>
          <p:nvPr/>
        </p:nvSpPr>
        <p:spPr>
          <a:xfrm>
            <a:off x="-3971"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3"/>
          <p:cNvSpPr/>
          <p:nvPr/>
        </p:nvSpPr>
        <p:spPr>
          <a:xfrm>
            <a:off x="1880578" y="0"/>
            <a:ext cx="10311423" cy="6858000"/>
          </a:xfrm>
          <a:custGeom>
            <a:avLst/>
            <a:gdLst/>
            <a:ahLst/>
            <a:cxnLst/>
            <a:rect l="l" t="t" r="r" b="b"/>
            <a:pathLst>
              <a:path w="10311423" h="6858000" extrusionOk="0">
                <a:moveTo>
                  <a:pt x="3491766" y="0"/>
                </a:moveTo>
                <a:lnTo>
                  <a:pt x="3516179" y="0"/>
                </a:lnTo>
                <a:lnTo>
                  <a:pt x="4068324" y="0"/>
                </a:lnTo>
                <a:lnTo>
                  <a:pt x="5624072" y="0"/>
                </a:lnTo>
                <a:lnTo>
                  <a:pt x="6389966" y="0"/>
                </a:lnTo>
                <a:lnTo>
                  <a:pt x="7032359" y="0"/>
                </a:lnTo>
                <a:lnTo>
                  <a:pt x="8830217" y="0"/>
                </a:lnTo>
                <a:lnTo>
                  <a:pt x="9753600" y="0"/>
                </a:lnTo>
                <a:lnTo>
                  <a:pt x="10311423" y="0"/>
                </a:lnTo>
                <a:lnTo>
                  <a:pt x="10311423" y="6858000"/>
                </a:lnTo>
                <a:lnTo>
                  <a:pt x="4007" y="6858000"/>
                </a:lnTo>
                <a:lnTo>
                  <a:pt x="4007" y="3688236"/>
                </a:lnTo>
                <a:lnTo>
                  <a:pt x="0" y="3529178"/>
                </a:lnTo>
                <a:cubicBezTo>
                  <a:pt x="0" y="1701886"/>
                  <a:pt x="1383616" y="198950"/>
                  <a:pt x="3156672" y="18220"/>
                </a:cubicBezTo>
                <a:lnTo>
                  <a:pt x="3491766" y="123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0" name="Google Shape;180;p3"/>
          <p:cNvSpPr/>
          <p:nvPr/>
        </p:nvSpPr>
        <p:spPr>
          <a:xfrm>
            <a:off x="9057997" y="3597208"/>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1" y="1501118"/>
            <a:ext cx="12182323" cy="5356883"/>
          </a:xfrm>
          <a:custGeom>
            <a:avLst/>
            <a:gdLst/>
            <a:ahLst/>
            <a:cxnLst/>
            <a:rect l="l" t="t" r="r" b="b"/>
            <a:pathLst>
              <a:path w="12182323" h="5356883" extrusionOk="0">
                <a:moveTo>
                  <a:pt x="0" y="0"/>
                </a:moveTo>
                <a:lnTo>
                  <a:pt x="9210" y="182385"/>
                </a:lnTo>
                <a:cubicBezTo>
                  <a:pt x="196543" y="2027025"/>
                  <a:pt x="1754400" y="3466503"/>
                  <a:pt x="3648465" y="3466503"/>
                </a:cubicBezTo>
                <a:lnTo>
                  <a:pt x="12182323" y="3466500"/>
                </a:lnTo>
                <a:lnTo>
                  <a:pt x="12182323" y="5356883"/>
                </a:lnTo>
                <a:lnTo>
                  <a:pt x="0" y="5356883"/>
                </a:ln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2" name="Google Shape;182;p3"/>
          <p:cNvSpPr txBox="1">
            <a:spLocks noGrp="1"/>
          </p:cNvSpPr>
          <p:nvPr>
            <p:ph type="title"/>
          </p:nvPr>
        </p:nvSpPr>
        <p:spPr>
          <a:xfrm>
            <a:off x="2709081" y="1122361"/>
            <a:ext cx="7478974" cy="2992439"/>
          </a:xfrm>
          <a:prstGeom prst="rect">
            <a:avLst/>
          </a:prstGeom>
          <a:noFill/>
          <a:ln>
            <a:noFill/>
          </a:ln>
        </p:spPr>
        <p:txBody>
          <a:bodyPr spcFirstLastPara="1" wrap="square" lIns="91425" tIns="45700" rIns="91425" bIns="45700" anchor="b" anchorCtr="0">
            <a:normAutofit/>
          </a:bodyPr>
          <a:lstStyle/>
          <a:p>
            <a:pPr>
              <a:lnSpc>
                <a:spcPct val="100000"/>
              </a:lnSpc>
              <a:buClr>
                <a:srgbClr val="FFFFFF"/>
              </a:buClr>
              <a:buSzPts val="5400"/>
            </a:pPr>
            <a:r>
              <a:rPr lang="en-US" sz="5400">
                <a:solidFill>
                  <a:srgbClr val="FFFFFF"/>
                </a:solidFill>
                <a:latin typeface="Lato Black"/>
                <a:ea typeface="Lato Black"/>
                <a:cs typeface="Lato Black"/>
                <a:sym typeface="Lato Black"/>
              </a:rPr>
              <a:t>Tuition and Funding Opportunities</a:t>
            </a:r>
            <a:endParaRPr/>
          </a:p>
        </p:txBody>
      </p:sp>
      <p:sp>
        <p:nvSpPr>
          <p:cNvPr id="183" name="Google Shape;183;p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24</a:t>
            </a:fld>
            <a:endParaRPr sz="1900"/>
          </a:p>
        </p:txBody>
      </p:sp>
      <p:pic>
        <p:nvPicPr>
          <p:cNvPr id="184" name="Google Shape;184;p3"/>
          <p:cNvPicPr preferRelativeResize="0"/>
          <p:nvPr/>
        </p:nvPicPr>
        <p:blipFill rotWithShape="1">
          <a:blip r:embed="rId3">
            <a:alphaModFix/>
          </a:blip>
          <a:srcRect/>
          <a:stretch/>
        </p:blipFill>
        <p:spPr>
          <a:xfrm>
            <a:off x="406872" y="5926150"/>
            <a:ext cx="1066835" cy="874895"/>
          </a:xfrm>
          <a:prstGeom prst="rect">
            <a:avLst/>
          </a:prstGeom>
          <a:noFill/>
          <a:ln>
            <a:noFill/>
          </a:ln>
        </p:spPr>
      </p:pic>
    </p:spTree>
    <p:extLst>
      <p:ext uri="{BB962C8B-B14F-4D97-AF65-F5344CB8AC3E}">
        <p14:creationId xmlns:p14="http://schemas.microsoft.com/office/powerpoint/2010/main" val="1030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4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62F8-14C2-6283-CFF2-BDB45109D7D9}"/>
              </a:ext>
            </a:extLst>
          </p:cNvPr>
          <p:cNvSpPr>
            <a:spLocks noGrp="1"/>
          </p:cNvSpPr>
          <p:nvPr>
            <p:ph type="title"/>
          </p:nvPr>
        </p:nvSpPr>
        <p:spPr>
          <a:xfrm>
            <a:off x="905256" y="67411"/>
            <a:ext cx="9914859" cy="1329004"/>
          </a:xfrm>
        </p:spPr>
        <p:txBody>
          <a:bodyPr/>
          <a:lstStyle/>
          <a:p>
            <a:r>
              <a:rPr lang="en-US">
                <a:latin typeface="Lato Black"/>
              </a:rPr>
              <a:t>Tuition and Fees</a:t>
            </a:r>
          </a:p>
        </p:txBody>
      </p:sp>
      <p:sp>
        <p:nvSpPr>
          <p:cNvPr id="4" name="Slide Number Placeholder 3">
            <a:extLst>
              <a:ext uri="{FF2B5EF4-FFF2-40B4-BE49-F238E27FC236}">
                <a16:creationId xmlns:a16="http://schemas.microsoft.com/office/drawing/2014/main" id="{CF30F00B-0ECB-5BF4-ED8E-9A2C5A8D0E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pic>
        <p:nvPicPr>
          <p:cNvPr id="5" name="Picture 4" descr="A screenshot of a screen&#10;&#10;Description automatically generated">
            <a:extLst>
              <a:ext uri="{FF2B5EF4-FFF2-40B4-BE49-F238E27FC236}">
                <a16:creationId xmlns:a16="http://schemas.microsoft.com/office/drawing/2014/main" id="{070B6F6F-50EF-8CB5-354C-D524A4A28C56}"/>
              </a:ext>
            </a:extLst>
          </p:cNvPr>
          <p:cNvPicPr>
            <a:picLocks noChangeAspect="1"/>
          </p:cNvPicPr>
          <p:nvPr/>
        </p:nvPicPr>
        <p:blipFill>
          <a:blip r:embed="rId2"/>
          <a:stretch>
            <a:fillRect/>
          </a:stretch>
        </p:blipFill>
        <p:spPr>
          <a:xfrm>
            <a:off x="1337014" y="1278711"/>
            <a:ext cx="9506767" cy="5153937"/>
          </a:xfrm>
          <a:prstGeom prst="rect">
            <a:avLst/>
          </a:prstGeom>
        </p:spPr>
      </p:pic>
    </p:spTree>
    <p:extLst>
      <p:ext uri="{BB962C8B-B14F-4D97-AF65-F5344CB8AC3E}">
        <p14:creationId xmlns:p14="http://schemas.microsoft.com/office/powerpoint/2010/main" val="105783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62F8-14C2-6283-CFF2-BDB45109D7D9}"/>
              </a:ext>
            </a:extLst>
          </p:cNvPr>
          <p:cNvSpPr>
            <a:spLocks noGrp="1"/>
          </p:cNvSpPr>
          <p:nvPr>
            <p:ph type="title"/>
          </p:nvPr>
        </p:nvSpPr>
        <p:spPr>
          <a:xfrm>
            <a:off x="905256" y="590668"/>
            <a:ext cx="9914859" cy="1329004"/>
          </a:xfrm>
        </p:spPr>
        <p:txBody>
          <a:bodyPr wrap="square" anchor="ctr">
            <a:normAutofit/>
          </a:bodyPr>
          <a:lstStyle/>
          <a:p>
            <a:r>
              <a:rPr lang="en-US">
                <a:latin typeface="Lato Black"/>
              </a:rPr>
              <a:t>Tuition and Fees</a:t>
            </a:r>
          </a:p>
        </p:txBody>
      </p:sp>
      <p:sp>
        <p:nvSpPr>
          <p:cNvPr id="3" name="Text Placeholder 2">
            <a:extLst>
              <a:ext uri="{FF2B5EF4-FFF2-40B4-BE49-F238E27FC236}">
                <a16:creationId xmlns:a16="http://schemas.microsoft.com/office/drawing/2014/main" id="{F3EA041F-21D8-B52E-1F20-D04661D03BE8}"/>
              </a:ext>
            </a:extLst>
          </p:cNvPr>
          <p:cNvSpPr>
            <a:spLocks noGrp="1"/>
          </p:cNvSpPr>
          <p:nvPr>
            <p:ph type="body" idx="1"/>
          </p:nvPr>
        </p:nvSpPr>
        <p:spPr>
          <a:xfrm>
            <a:off x="914400" y="1919673"/>
            <a:ext cx="9914860" cy="4123318"/>
          </a:xfrm>
        </p:spPr>
        <p:txBody>
          <a:bodyPr wrap="square" anchor="t">
            <a:normAutofit/>
          </a:bodyPr>
          <a:lstStyle/>
          <a:p>
            <a:r>
              <a:rPr lang="en-US" b="1" dirty="0"/>
              <a:t>Non-Residents and International Students:</a:t>
            </a:r>
            <a:r>
              <a:rPr lang="en-US" dirty="0"/>
              <a:t> Approximately $33,994 per academic year.</a:t>
            </a:r>
          </a:p>
          <a:p>
            <a:r>
              <a:rPr lang="en-US" dirty="0"/>
              <a:t>For more information on tuition and fees, please visit the </a:t>
            </a:r>
            <a:r>
              <a:rPr lang="en-US" b="1" dirty="0">
                <a:hlinkClick r:id="rId2"/>
              </a:rPr>
              <a:t>Office of Financial Aid's page for graduate and doctoral students</a:t>
            </a:r>
            <a:r>
              <a:rPr lang="en-US" dirty="0"/>
              <a:t> and the </a:t>
            </a:r>
            <a:r>
              <a:rPr lang="en-US" b="1" dirty="0">
                <a:hlinkClick r:id="rId3"/>
              </a:rPr>
              <a:t>SDSU Bursar's Office</a:t>
            </a:r>
            <a:r>
              <a:rPr lang="en-US" dirty="0"/>
              <a:t>. The Bursar’s page provides information on basic tuition, in-state tuition, out-of-state, and international student fees.</a:t>
            </a:r>
          </a:p>
          <a:p>
            <a:r>
              <a:rPr lang="en-US" i="1" dirty="0"/>
              <a:t>Note: These figures are subject to change. For the most current information, refer to SDSU's official tuition and fees page.</a:t>
            </a:r>
            <a:endParaRPr lang="en-US" dirty="0"/>
          </a:p>
        </p:txBody>
      </p:sp>
      <p:sp>
        <p:nvSpPr>
          <p:cNvPr id="4" name="Slide Number Placeholder 3">
            <a:extLst>
              <a:ext uri="{FF2B5EF4-FFF2-40B4-BE49-F238E27FC236}">
                <a16:creationId xmlns:a16="http://schemas.microsoft.com/office/drawing/2014/main" id="{CF30F00B-0ECB-5BF4-ED8E-9A2C5A8D0EF1}"/>
              </a:ext>
            </a:extLst>
          </p:cNvPr>
          <p:cNvSpPr>
            <a:spLocks noGrp="1"/>
          </p:cNvSpPr>
          <p:nvPr>
            <p:ph type="sldNum" idx="12"/>
          </p:nvPr>
        </p:nvSpPr>
        <p:spPr>
          <a:xfrm>
            <a:off x="11391152" y="6434524"/>
            <a:ext cx="693261" cy="365125"/>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400"/>
              <a:pPr marL="0" lvl="0" indent="0" rtl="0">
                <a:lnSpc>
                  <a:spcPct val="90000"/>
                </a:lnSpc>
                <a:spcBef>
                  <a:spcPts val="0"/>
                </a:spcBef>
                <a:spcAft>
                  <a:spcPts val="600"/>
                </a:spcAft>
                <a:buNone/>
              </a:pPr>
              <a:t>26</a:t>
            </a:fld>
            <a:endParaRPr lang="en-US" sz="1400"/>
          </a:p>
        </p:txBody>
      </p:sp>
    </p:spTree>
    <p:extLst>
      <p:ext uri="{BB962C8B-B14F-4D97-AF65-F5344CB8AC3E}">
        <p14:creationId xmlns:p14="http://schemas.microsoft.com/office/powerpoint/2010/main" val="3428697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AE4F-2F05-E9AE-FA89-F4554746AB89}"/>
              </a:ext>
            </a:extLst>
          </p:cNvPr>
          <p:cNvSpPr>
            <a:spLocks noGrp="1"/>
          </p:cNvSpPr>
          <p:nvPr>
            <p:ph type="title"/>
          </p:nvPr>
        </p:nvSpPr>
        <p:spPr/>
        <p:txBody>
          <a:bodyPr/>
          <a:lstStyle/>
          <a:p>
            <a:r>
              <a:rPr lang="en-US">
                <a:latin typeface="Lato Black"/>
              </a:rPr>
              <a:t>FAFSA for Graduate Students</a:t>
            </a:r>
          </a:p>
        </p:txBody>
      </p:sp>
      <p:sp>
        <p:nvSpPr>
          <p:cNvPr id="3" name="Text Placeholder 2">
            <a:extLst>
              <a:ext uri="{FF2B5EF4-FFF2-40B4-BE49-F238E27FC236}">
                <a16:creationId xmlns:a16="http://schemas.microsoft.com/office/drawing/2014/main" id="{55834335-8E5F-C302-6644-403D3CCB0668}"/>
              </a:ext>
            </a:extLst>
          </p:cNvPr>
          <p:cNvSpPr>
            <a:spLocks noGrp="1"/>
          </p:cNvSpPr>
          <p:nvPr>
            <p:ph type="body" idx="1"/>
          </p:nvPr>
        </p:nvSpPr>
        <p:spPr>
          <a:xfrm>
            <a:off x="903962" y="1919673"/>
            <a:ext cx="9925298" cy="4426030"/>
          </a:xfrm>
        </p:spPr>
        <p:txBody>
          <a:bodyPr>
            <a:normAutofit fontScale="77500" lnSpcReduction="20000"/>
          </a:bodyPr>
          <a:lstStyle/>
          <a:p>
            <a:r>
              <a:rPr lang="en-US" b="1" dirty="0"/>
              <a:t>FAFSA</a:t>
            </a:r>
            <a:r>
              <a:rPr lang="en-US" dirty="0"/>
              <a:t>: Graduate students </a:t>
            </a:r>
            <a:r>
              <a:rPr lang="en-US" b="1" dirty="0"/>
              <a:t>can</a:t>
            </a:r>
            <a:r>
              <a:rPr lang="en-US" dirty="0"/>
              <a:t> complete the FAFSA, but their aid options are limited to:</a:t>
            </a:r>
          </a:p>
          <a:p>
            <a:pPr lvl="1"/>
            <a:r>
              <a:rPr lang="en-US" b="1" dirty="0"/>
              <a:t>Federal Direct Unsubsidized Loans:</a:t>
            </a:r>
            <a:r>
              <a:rPr lang="en-US" dirty="0"/>
              <a:t> Up to $20,500 per academic year, with interest accruing immediately upon </a:t>
            </a:r>
            <a:r>
              <a:rPr lang="en-US"/>
              <a:t>disbursement.</a:t>
            </a:r>
            <a:endParaRPr lang="en-US" dirty="0"/>
          </a:p>
          <a:p>
            <a:r>
              <a:rPr lang="en-US" b="1" dirty="0"/>
              <a:t>Work-Study Programs:</a:t>
            </a:r>
            <a:r>
              <a:rPr lang="en-US" dirty="0"/>
              <a:t> Some graduate students may qualify for federal work-study opportunities.</a:t>
            </a:r>
          </a:p>
          <a:p>
            <a:r>
              <a:rPr lang="en-US" b="1" dirty="0"/>
              <a:t>No Pell Grants or Subsidized Loans:</a:t>
            </a:r>
            <a:endParaRPr lang="en-US" dirty="0"/>
          </a:p>
          <a:p>
            <a:pPr lvl="1"/>
            <a:r>
              <a:rPr lang="en-US" dirty="0"/>
              <a:t>Graduate students are not eligible for Pell Grants or Federal Direct Subsidized Loans, which are reserved for undergraduates with financial need.</a:t>
            </a:r>
          </a:p>
          <a:p>
            <a:r>
              <a:rPr lang="en-US" b="1" dirty="0"/>
              <a:t>Independent Status:</a:t>
            </a:r>
            <a:endParaRPr lang="en-US" dirty="0"/>
          </a:p>
          <a:p>
            <a:pPr lvl="1"/>
            <a:r>
              <a:rPr lang="en-US" dirty="0"/>
              <a:t>Graduate students are considered </a:t>
            </a:r>
            <a:r>
              <a:rPr lang="en-US" b="1" dirty="0"/>
              <a:t>independent</a:t>
            </a:r>
            <a:r>
              <a:rPr lang="en-US" dirty="0"/>
              <a:t> for FAFSA purposes, meaning parent income is not included in determining financial need.</a:t>
            </a:r>
          </a:p>
          <a:p>
            <a:r>
              <a:rPr lang="en-US" b="1" dirty="0"/>
              <a:t>Submission Process:</a:t>
            </a:r>
            <a:endParaRPr lang="en-US" dirty="0"/>
          </a:p>
          <a:p>
            <a:pPr lvl="1"/>
            <a:r>
              <a:rPr lang="en-US" dirty="0"/>
              <a:t>The FAFSA is still submitted online at </a:t>
            </a:r>
            <a:r>
              <a:rPr lang="en-US" dirty="0">
                <a:hlinkClick r:id="rId3"/>
              </a:rPr>
              <a:t>studentaid.gov</a:t>
            </a:r>
            <a:r>
              <a:rPr lang="en-US" dirty="0"/>
              <a:t>.</a:t>
            </a:r>
          </a:p>
          <a:p>
            <a:pPr lvl="1"/>
            <a:r>
              <a:rPr lang="en-US" dirty="0"/>
              <a:t>You’ll need to include your own financial information and any relevant tax data from the prior year.</a:t>
            </a:r>
          </a:p>
          <a:p>
            <a:r>
              <a:rPr lang="en-US" dirty="0"/>
              <a:t>Talk to the </a:t>
            </a:r>
            <a:r>
              <a:rPr lang="en-US" b="1" dirty="0"/>
              <a:t>Office of Financial Aid </a:t>
            </a:r>
            <a:r>
              <a:rPr lang="en-US" dirty="0"/>
              <a:t>for more information.</a:t>
            </a:r>
          </a:p>
        </p:txBody>
      </p:sp>
      <p:sp>
        <p:nvSpPr>
          <p:cNvPr id="4" name="Slide Number Placeholder 3">
            <a:extLst>
              <a:ext uri="{FF2B5EF4-FFF2-40B4-BE49-F238E27FC236}">
                <a16:creationId xmlns:a16="http://schemas.microsoft.com/office/drawing/2014/main" id="{4B2A7124-EE64-FAE8-CCE6-1F6E17C8F2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spTree>
    <p:extLst>
      <p:ext uri="{BB962C8B-B14F-4D97-AF65-F5344CB8AC3E}">
        <p14:creationId xmlns:p14="http://schemas.microsoft.com/office/powerpoint/2010/main" val="3528188189"/>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EC35-286B-C200-D6E8-10AEF652F5B4}"/>
              </a:ext>
            </a:extLst>
          </p:cNvPr>
          <p:cNvSpPr>
            <a:spLocks noGrp="1"/>
          </p:cNvSpPr>
          <p:nvPr>
            <p:ph type="title"/>
          </p:nvPr>
        </p:nvSpPr>
        <p:spPr>
          <a:xfrm>
            <a:off x="908775" y="590372"/>
            <a:ext cx="10202248" cy="1325890"/>
          </a:xfrm>
        </p:spPr>
        <p:txBody>
          <a:bodyPr wrap="square" anchor="ctr">
            <a:normAutofit/>
          </a:bodyPr>
          <a:lstStyle/>
          <a:p>
            <a:r>
              <a:rPr lang="en-US"/>
              <a:t>Funding Opportunities</a:t>
            </a:r>
          </a:p>
        </p:txBody>
      </p:sp>
      <p:sp>
        <p:nvSpPr>
          <p:cNvPr id="4" name="Slide Number Placeholder 3">
            <a:extLst>
              <a:ext uri="{FF2B5EF4-FFF2-40B4-BE49-F238E27FC236}">
                <a16:creationId xmlns:a16="http://schemas.microsoft.com/office/drawing/2014/main" id="{5A80A1AB-485E-403F-0636-48C840CBDCD2}"/>
              </a:ext>
            </a:extLst>
          </p:cNvPr>
          <p:cNvSpPr>
            <a:spLocks noGrp="1"/>
          </p:cNvSpPr>
          <p:nvPr>
            <p:ph type="sldNum" idx="12"/>
          </p:nvPr>
        </p:nvSpPr>
        <p:spPr>
          <a:xfrm>
            <a:off x="11296611" y="6217623"/>
            <a:ext cx="731600" cy="5248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900"/>
              <a:pPr marL="0" lvl="0" indent="0" rtl="0">
                <a:lnSpc>
                  <a:spcPct val="90000"/>
                </a:lnSpc>
                <a:spcBef>
                  <a:spcPts val="0"/>
                </a:spcBef>
                <a:spcAft>
                  <a:spcPts val="600"/>
                </a:spcAft>
                <a:buNone/>
              </a:pPr>
              <a:t>28</a:t>
            </a:fld>
            <a:endParaRPr lang="en-US" sz="1900"/>
          </a:p>
        </p:txBody>
      </p:sp>
      <p:graphicFrame>
        <p:nvGraphicFramePr>
          <p:cNvPr id="6" name="Text Placeholder 2">
            <a:extLst>
              <a:ext uri="{FF2B5EF4-FFF2-40B4-BE49-F238E27FC236}">
                <a16:creationId xmlns:a16="http://schemas.microsoft.com/office/drawing/2014/main" id="{25E8B6B7-FE76-FE4F-4EEE-2CC4117DFE5A}"/>
              </a:ext>
            </a:extLst>
          </p:cNvPr>
          <p:cNvGraphicFramePr/>
          <p:nvPr>
            <p:extLst>
              <p:ext uri="{D42A27DB-BD31-4B8C-83A1-F6EECF244321}">
                <p14:modId xmlns:p14="http://schemas.microsoft.com/office/powerpoint/2010/main" val="3416752603"/>
              </p:ext>
            </p:extLst>
          </p:nvPr>
        </p:nvGraphicFramePr>
        <p:xfrm>
          <a:off x="908775" y="2106762"/>
          <a:ext cx="10202248"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95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3"/>
        <p:cNvGrpSpPr/>
        <p:nvPr/>
      </p:nvGrpSpPr>
      <p:grpSpPr>
        <a:xfrm>
          <a:off x="0" y="0"/>
          <a:ext cx="0" cy="0"/>
          <a:chOff x="0" y="0"/>
          <a:chExt cx="0" cy="0"/>
        </a:xfrm>
      </p:grpSpPr>
      <p:sp>
        <p:nvSpPr>
          <p:cNvPr id="334" name="Google Shape;334;p1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5" name="Google Shape;335;p1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6" name="Google Shape;336;p1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7" name="Google Shape;337;p13"/>
          <p:cNvSpPr/>
          <p:nvPr/>
        </p:nvSpPr>
        <p:spPr>
          <a:xfrm rot="10800000" flipH="1">
            <a:off x="0" y="1096486"/>
            <a:ext cx="12192607" cy="5779769"/>
          </a:xfrm>
          <a:custGeom>
            <a:avLst/>
            <a:gdLst/>
            <a:ahLst/>
            <a:cxnLst/>
            <a:rect l="l" t="t" r="r" b="b"/>
            <a:pathLst>
              <a:path w="12192607" h="5779769" extrusionOk="0">
                <a:moveTo>
                  <a:pt x="0" y="0"/>
                </a:moveTo>
                <a:lnTo>
                  <a:pt x="12192607" y="0"/>
                </a:lnTo>
                <a:lnTo>
                  <a:pt x="12192607" y="614088"/>
                </a:lnTo>
                <a:lnTo>
                  <a:pt x="12192607" y="1275833"/>
                </a:lnTo>
                <a:lnTo>
                  <a:pt x="12192607" y="2214293"/>
                </a:lnTo>
                <a:lnTo>
                  <a:pt x="3658749" y="2214290"/>
                </a:lnTo>
                <a:cubicBezTo>
                  <a:pt x="1764684" y="2214290"/>
                  <a:pt x="206827" y="3653768"/>
                  <a:pt x="19494" y="5498408"/>
                </a:cubicBezTo>
                <a:lnTo>
                  <a:pt x="5286" y="5779769"/>
                </a:lnTo>
                <a:lnTo>
                  <a:pt x="607" y="5779769"/>
                </a:lnTo>
                <a:lnTo>
                  <a:pt x="607" y="1275833"/>
                </a:lnTo>
                <a:lnTo>
                  <a:pt x="0" y="1275833"/>
                </a:lnTo>
                <a:lnTo>
                  <a:pt x="0" y="0"/>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8" name="Google Shape;338;p13"/>
          <p:cNvSpPr/>
          <p:nvPr/>
        </p:nvSpPr>
        <p:spPr>
          <a:xfrm>
            <a:off x="286646" y="0"/>
            <a:ext cx="11905352" cy="6858000"/>
          </a:xfrm>
          <a:custGeom>
            <a:avLst/>
            <a:gdLst/>
            <a:ahLst/>
            <a:cxnLst/>
            <a:rect l="l" t="t" r="r" b="b"/>
            <a:pathLst>
              <a:path w="11905352" h="6858000" extrusionOk="0">
                <a:moveTo>
                  <a:pt x="154644" y="0"/>
                </a:moveTo>
                <a:lnTo>
                  <a:pt x="5037827" y="0"/>
                </a:lnTo>
                <a:lnTo>
                  <a:pt x="5869355" y="0"/>
                </a:lnTo>
                <a:lnTo>
                  <a:pt x="11905352" y="0"/>
                </a:lnTo>
                <a:lnTo>
                  <a:pt x="11905352" y="6858000"/>
                </a:lnTo>
                <a:lnTo>
                  <a:pt x="5869355" y="6858000"/>
                </a:lnTo>
                <a:lnTo>
                  <a:pt x="5037827" y="6858000"/>
                </a:lnTo>
                <a:lnTo>
                  <a:pt x="0" y="6858000"/>
                </a:lnTo>
                <a:cubicBezTo>
                  <a:pt x="1894864" y="6858000"/>
                  <a:pt x="3430955" y="5321909"/>
                  <a:pt x="3430955" y="3427045"/>
                </a:cubicBezTo>
                <a:cubicBezTo>
                  <a:pt x="3430955" y="1591396"/>
                  <a:pt x="1989370" y="92446"/>
                  <a:pt x="176556" y="554"/>
                </a:cubicBez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9" name="Google Shape;339;p13"/>
          <p:cNvSpPr/>
          <p:nvPr/>
        </p:nvSpPr>
        <p:spPr>
          <a:xfrm rot="-5400000">
            <a:off x="8995316" y="-49794"/>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0" name="Google Shape;340;p13"/>
          <p:cNvSpPr txBox="1">
            <a:spLocks noGrp="1"/>
          </p:cNvSpPr>
          <p:nvPr>
            <p:ph type="title"/>
          </p:nvPr>
        </p:nvSpPr>
        <p:spPr>
          <a:xfrm>
            <a:off x="4267200" y="685800"/>
            <a:ext cx="6826624" cy="3402106"/>
          </a:xfrm>
          <a:prstGeom prst="rect">
            <a:avLst/>
          </a:prstGeom>
          <a:noFill/>
          <a:ln>
            <a:noFill/>
          </a:ln>
        </p:spPr>
        <p:txBody>
          <a:bodyPr spcFirstLastPara="1" wrap="square" lIns="91425" tIns="45700" rIns="91425" bIns="45700" anchor="b" anchorCtr="0">
            <a:normAutofit/>
          </a:bodyPr>
          <a:lstStyle/>
          <a:p>
            <a:pPr algn="l">
              <a:lnSpc>
                <a:spcPct val="100000"/>
              </a:lnSpc>
            </a:pPr>
            <a:r>
              <a:rPr lang="en-US" sz="5400">
                <a:solidFill>
                  <a:srgbClr val="FFFFFF"/>
                </a:solidFill>
                <a:latin typeface="Lato Black"/>
                <a:ea typeface="Lato Black"/>
                <a:cs typeface="Lato Black"/>
                <a:sym typeface="Lato Black"/>
              </a:rPr>
              <a:t>Application Process</a:t>
            </a:r>
            <a:endParaRPr lang="en-US"/>
          </a:p>
        </p:txBody>
      </p:sp>
      <p:sp>
        <p:nvSpPr>
          <p:cNvPr id="341" name="Google Shape;341;p1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29</a:t>
            </a:fld>
            <a:endParaRPr sz="1900"/>
          </a:p>
        </p:txBody>
      </p:sp>
    </p:spTree>
    <p:extLst>
      <p:ext uri="{BB962C8B-B14F-4D97-AF65-F5344CB8AC3E}">
        <p14:creationId xmlns:p14="http://schemas.microsoft.com/office/powerpoint/2010/main" val="115892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7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
        <p:nvSpPr>
          <p:cNvPr id="176" name="Google Shape;176;p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8" name="Google Shape;178;p3"/>
          <p:cNvSpPr/>
          <p:nvPr/>
        </p:nvSpPr>
        <p:spPr>
          <a:xfrm>
            <a:off x="-3971"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3"/>
          <p:cNvSpPr/>
          <p:nvPr/>
        </p:nvSpPr>
        <p:spPr>
          <a:xfrm>
            <a:off x="1880578" y="0"/>
            <a:ext cx="10311423" cy="6858000"/>
          </a:xfrm>
          <a:custGeom>
            <a:avLst/>
            <a:gdLst/>
            <a:ahLst/>
            <a:cxnLst/>
            <a:rect l="l" t="t" r="r" b="b"/>
            <a:pathLst>
              <a:path w="10311423" h="6858000" extrusionOk="0">
                <a:moveTo>
                  <a:pt x="3491766" y="0"/>
                </a:moveTo>
                <a:lnTo>
                  <a:pt x="3516179" y="0"/>
                </a:lnTo>
                <a:lnTo>
                  <a:pt x="4068324" y="0"/>
                </a:lnTo>
                <a:lnTo>
                  <a:pt x="5624072" y="0"/>
                </a:lnTo>
                <a:lnTo>
                  <a:pt x="6389966" y="0"/>
                </a:lnTo>
                <a:lnTo>
                  <a:pt x="7032359" y="0"/>
                </a:lnTo>
                <a:lnTo>
                  <a:pt x="8830217" y="0"/>
                </a:lnTo>
                <a:lnTo>
                  <a:pt x="9753600" y="0"/>
                </a:lnTo>
                <a:lnTo>
                  <a:pt x="10311423" y="0"/>
                </a:lnTo>
                <a:lnTo>
                  <a:pt x="10311423" y="6858000"/>
                </a:lnTo>
                <a:lnTo>
                  <a:pt x="4007" y="6858000"/>
                </a:lnTo>
                <a:lnTo>
                  <a:pt x="4007" y="3688236"/>
                </a:lnTo>
                <a:lnTo>
                  <a:pt x="0" y="3529178"/>
                </a:lnTo>
                <a:cubicBezTo>
                  <a:pt x="0" y="1701886"/>
                  <a:pt x="1383616" y="198950"/>
                  <a:pt x="3156672" y="18220"/>
                </a:cubicBezTo>
                <a:lnTo>
                  <a:pt x="3491766" y="123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0" name="Google Shape;180;p3"/>
          <p:cNvSpPr/>
          <p:nvPr/>
        </p:nvSpPr>
        <p:spPr>
          <a:xfrm>
            <a:off x="9057997" y="3597208"/>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1" y="1501118"/>
            <a:ext cx="12182323" cy="5356883"/>
          </a:xfrm>
          <a:custGeom>
            <a:avLst/>
            <a:gdLst/>
            <a:ahLst/>
            <a:cxnLst/>
            <a:rect l="l" t="t" r="r" b="b"/>
            <a:pathLst>
              <a:path w="12182323" h="5356883" extrusionOk="0">
                <a:moveTo>
                  <a:pt x="0" y="0"/>
                </a:moveTo>
                <a:lnTo>
                  <a:pt x="9210" y="182385"/>
                </a:lnTo>
                <a:cubicBezTo>
                  <a:pt x="196543" y="2027025"/>
                  <a:pt x="1754400" y="3466503"/>
                  <a:pt x="3648465" y="3466503"/>
                </a:cubicBezTo>
                <a:lnTo>
                  <a:pt x="12182323" y="3466500"/>
                </a:lnTo>
                <a:lnTo>
                  <a:pt x="12182323" y="5356883"/>
                </a:lnTo>
                <a:lnTo>
                  <a:pt x="0" y="5356883"/>
                </a:ln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2" name="Google Shape;182;p3"/>
          <p:cNvSpPr txBox="1">
            <a:spLocks noGrp="1"/>
          </p:cNvSpPr>
          <p:nvPr>
            <p:ph type="title"/>
          </p:nvPr>
        </p:nvSpPr>
        <p:spPr>
          <a:xfrm>
            <a:off x="2709081" y="1122361"/>
            <a:ext cx="7478974" cy="299243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5400"/>
              <a:buFont typeface="Lato Black"/>
              <a:buNone/>
            </a:pPr>
            <a:r>
              <a:rPr lang="en-US" sz="5400">
                <a:solidFill>
                  <a:srgbClr val="FFFFFF"/>
                </a:solidFill>
                <a:latin typeface="Lato Black"/>
                <a:ea typeface="Lato Black"/>
                <a:cs typeface="Lato Black"/>
                <a:sym typeface="Lato Black"/>
              </a:rPr>
              <a:t>Introductions</a:t>
            </a:r>
            <a:endParaRPr/>
          </a:p>
        </p:txBody>
      </p:sp>
      <p:sp>
        <p:nvSpPr>
          <p:cNvPr id="183" name="Google Shape;183;p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3</a:t>
            </a:fld>
            <a:endParaRPr sz="1900"/>
          </a:p>
        </p:txBody>
      </p:sp>
      <p:pic>
        <p:nvPicPr>
          <p:cNvPr id="184" name="Google Shape;184;p3"/>
          <p:cNvPicPr preferRelativeResize="0"/>
          <p:nvPr/>
        </p:nvPicPr>
        <p:blipFill rotWithShape="1">
          <a:blip r:embed="rId3">
            <a:alphaModFix/>
          </a:blip>
          <a:srcRect/>
          <a:stretch/>
        </p:blipFill>
        <p:spPr>
          <a:xfrm>
            <a:off x="406872" y="5926150"/>
            <a:ext cx="1066835" cy="8748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4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1063-1148-9309-6D2F-C50F009F9AEB}"/>
              </a:ext>
            </a:extLst>
          </p:cNvPr>
          <p:cNvSpPr>
            <a:spLocks noGrp="1"/>
          </p:cNvSpPr>
          <p:nvPr>
            <p:ph type="title"/>
          </p:nvPr>
        </p:nvSpPr>
        <p:spPr/>
        <p:txBody>
          <a:bodyPr/>
          <a:lstStyle/>
          <a:p>
            <a:r>
              <a:rPr lang="en-US" dirty="0">
                <a:latin typeface="Lato Black"/>
              </a:rPr>
              <a:t>Application Process</a:t>
            </a:r>
          </a:p>
        </p:txBody>
      </p:sp>
      <p:sp>
        <p:nvSpPr>
          <p:cNvPr id="3" name="Text Placeholder 2">
            <a:extLst>
              <a:ext uri="{FF2B5EF4-FFF2-40B4-BE49-F238E27FC236}">
                <a16:creationId xmlns:a16="http://schemas.microsoft.com/office/drawing/2014/main" id="{30B41089-0973-D45F-8B46-9F6CEBF6F9DC}"/>
              </a:ext>
            </a:extLst>
          </p:cNvPr>
          <p:cNvSpPr>
            <a:spLocks noGrp="1"/>
          </p:cNvSpPr>
          <p:nvPr>
            <p:ph type="body" idx="1"/>
          </p:nvPr>
        </p:nvSpPr>
        <p:spPr/>
        <p:txBody>
          <a:bodyPr>
            <a:normAutofit fontScale="92500" lnSpcReduction="20000"/>
          </a:bodyPr>
          <a:lstStyle/>
          <a:p>
            <a:r>
              <a:rPr lang="en-US" b="1" dirty="0"/>
              <a:t>University Application:</a:t>
            </a:r>
            <a:r>
              <a:rPr lang="en-US" dirty="0"/>
              <a:t> Submit via Cal State Apply by February 1, 2026.</a:t>
            </a:r>
          </a:p>
          <a:p>
            <a:r>
              <a:rPr lang="en-US" b="1" dirty="0"/>
              <a:t>Transcripts:</a:t>
            </a:r>
            <a:r>
              <a:rPr lang="en-US" dirty="0"/>
              <a:t> Send </a:t>
            </a:r>
            <a:r>
              <a:rPr lang="en-US" u="sng" dirty="0"/>
              <a:t>official</a:t>
            </a:r>
            <a:r>
              <a:rPr lang="en-US" dirty="0"/>
              <a:t> transcripts to Graduate Admissions by February 15, 2026.</a:t>
            </a:r>
          </a:p>
          <a:p>
            <a:r>
              <a:rPr lang="en-US" b="1" dirty="0"/>
              <a:t>Program Application:</a:t>
            </a:r>
            <a:r>
              <a:rPr lang="en-US" dirty="0"/>
              <a:t> Complete the MCJC application through Slate by March 1, 2026.</a:t>
            </a:r>
          </a:p>
          <a:p>
            <a:pPr lvl="1">
              <a:buSzPts val="2000"/>
              <a:buFont typeface="Courier New"/>
              <a:buChar char="o"/>
            </a:pPr>
            <a:r>
              <a:rPr lang="en-US" b="1" dirty="0"/>
              <a:t>Two Letters of Recommendation</a:t>
            </a:r>
          </a:p>
          <a:p>
            <a:pPr lvl="1">
              <a:buFont typeface="Courier New"/>
              <a:buChar char="o"/>
            </a:pPr>
            <a:r>
              <a:rPr lang="en-US" b="1" u="sng" dirty="0"/>
              <a:t>Unofficial</a:t>
            </a:r>
            <a:r>
              <a:rPr lang="en-US" b="1" dirty="0"/>
              <a:t> Transcripts</a:t>
            </a:r>
          </a:p>
          <a:p>
            <a:pPr lvl="1">
              <a:buFont typeface="Courier New"/>
              <a:buChar char="o"/>
            </a:pPr>
            <a:r>
              <a:rPr lang="en-US" b="1" dirty="0"/>
              <a:t>CV</a:t>
            </a:r>
            <a:r>
              <a:rPr lang="en-US" dirty="0"/>
              <a:t> (not resume)</a:t>
            </a:r>
          </a:p>
          <a:p>
            <a:pPr lvl="1">
              <a:buFont typeface="Courier New"/>
              <a:buChar char="o"/>
            </a:pPr>
            <a:r>
              <a:rPr lang="en-US" b="1" dirty="0"/>
              <a:t>Personal Statement:</a:t>
            </a:r>
            <a:r>
              <a:rPr lang="en-US" dirty="0"/>
              <a:t> (500-word essay about your professional and educational goal)</a:t>
            </a:r>
          </a:p>
          <a:p>
            <a:pPr lvl="1">
              <a:buFont typeface="Courier New"/>
              <a:buChar char="o"/>
            </a:pPr>
            <a:r>
              <a:rPr lang="en-US" b="1" dirty="0"/>
              <a:t>Writing Sample</a:t>
            </a:r>
            <a:r>
              <a:rPr lang="en-US" dirty="0"/>
              <a:t>: Paper that displays your academic and/or professional writing skills. Examples of useful writing samples include: A paper written for a college course that demonstrates your ability to synthesize and/or analyze information or a report or </a:t>
            </a:r>
            <a:r>
              <a:rPr lang="en-US" dirty="0" err="1"/>
              <a:t>or</a:t>
            </a:r>
            <a:r>
              <a:rPr lang="en-US" dirty="0"/>
              <a:t> similar professional work product that showcases your writing, research or analysis skills.</a:t>
            </a:r>
          </a:p>
          <a:p>
            <a:endParaRPr lang="en-US" dirty="0"/>
          </a:p>
        </p:txBody>
      </p:sp>
      <p:sp>
        <p:nvSpPr>
          <p:cNvPr id="4" name="Slide Number Placeholder 3">
            <a:extLst>
              <a:ext uri="{FF2B5EF4-FFF2-40B4-BE49-F238E27FC236}">
                <a16:creationId xmlns:a16="http://schemas.microsoft.com/office/drawing/2014/main" id="{3AA001A9-6885-8D0D-5E31-4DDAD9A95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30</a:t>
            </a:fld>
            <a:endParaRPr lang="en-US"/>
          </a:p>
        </p:txBody>
      </p:sp>
    </p:spTree>
    <p:extLst>
      <p:ext uri="{BB962C8B-B14F-4D97-AF65-F5344CB8AC3E}">
        <p14:creationId xmlns:p14="http://schemas.microsoft.com/office/powerpoint/2010/main" val="1679063834"/>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B514-959C-7CE1-94C5-6729C8100A21}"/>
              </a:ext>
            </a:extLst>
          </p:cNvPr>
          <p:cNvSpPr>
            <a:spLocks noGrp="1"/>
          </p:cNvSpPr>
          <p:nvPr>
            <p:ph type="title"/>
          </p:nvPr>
        </p:nvSpPr>
        <p:spPr/>
        <p:txBody>
          <a:bodyPr>
            <a:normAutofit/>
          </a:bodyPr>
          <a:lstStyle/>
          <a:p>
            <a:r>
              <a:rPr lang="en-US">
                <a:latin typeface="Lato Black"/>
              </a:rPr>
              <a:t>Application Materials: Letters of Recommendation</a:t>
            </a:r>
          </a:p>
        </p:txBody>
      </p:sp>
      <p:sp>
        <p:nvSpPr>
          <p:cNvPr id="3" name="Text Placeholder 2">
            <a:extLst>
              <a:ext uri="{FF2B5EF4-FFF2-40B4-BE49-F238E27FC236}">
                <a16:creationId xmlns:a16="http://schemas.microsoft.com/office/drawing/2014/main" id="{DB5AD320-CF50-5166-62C9-A2BD1F51E892}"/>
              </a:ext>
            </a:extLst>
          </p:cNvPr>
          <p:cNvSpPr>
            <a:spLocks noGrp="1"/>
          </p:cNvSpPr>
          <p:nvPr>
            <p:ph type="body" idx="1"/>
          </p:nvPr>
        </p:nvSpPr>
        <p:spPr/>
        <p:txBody>
          <a:bodyPr>
            <a:normAutofit lnSpcReduction="10000"/>
          </a:bodyPr>
          <a:lstStyle/>
          <a:p>
            <a:pPr>
              <a:buNone/>
            </a:pPr>
            <a:r>
              <a:rPr lang="en-US" sz="1800" dirty="0">
                <a:solidFill>
                  <a:srgbClr val="000000"/>
                </a:solidFill>
              </a:rPr>
              <a:t>Two recommendation letters from professors, relevant employers, internship supervisors, or others </a:t>
            </a:r>
            <a:r>
              <a:rPr lang="en-US" sz="1800" b="1" dirty="0">
                <a:solidFill>
                  <a:srgbClr val="000000"/>
                </a:solidFill>
              </a:rPr>
              <a:t>familiar with your academic abilities and accomplishments.</a:t>
            </a:r>
            <a:endParaRPr lang="en-US" sz="1800" dirty="0"/>
          </a:p>
          <a:p>
            <a:pPr>
              <a:buNone/>
            </a:pPr>
            <a:r>
              <a:rPr lang="en-US" sz="1800" dirty="0">
                <a:solidFill>
                  <a:srgbClr val="000000"/>
                </a:solidFill>
              </a:rPr>
              <a:t>Ideal recommenders include: </a:t>
            </a:r>
            <a:endParaRPr lang="en-US" sz="1800" dirty="0"/>
          </a:p>
          <a:p>
            <a:pPr marL="742950" lvl="1" indent="-285750">
              <a:buSzPts val="2000"/>
              <a:buFont typeface="Courier New"/>
              <a:buChar char="o"/>
            </a:pPr>
            <a:r>
              <a:rPr lang="en-US" sz="1600" dirty="0">
                <a:solidFill>
                  <a:srgbClr val="000000"/>
                </a:solidFill>
              </a:rPr>
              <a:t>Professors</a:t>
            </a:r>
            <a:endParaRPr lang="en-US" sz="1600" dirty="0"/>
          </a:p>
          <a:p>
            <a:pPr marL="742950" lvl="1" indent="-285750">
              <a:buSzPts val="2000"/>
              <a:buFont typeface="Courier New"/>
              <a:buChar char="o"/>
            </a:pPr>
            <a:r>
              <a:rPr lang="en-US" sz="1600" dirty="0">
                <a:solidFill>
                  <a:srgbClr val="000000"/>
                </a:solidFill>
              </a:rPr>
              <a:t>Internship supervisors</a:t>
            </a:r>
            <a:endParaRPr lang="en-US" sz="1600" dirty="0"/>
          </a:p>
          <a:p>
            <a:pPr marL="742950" lvl="1" indent="-285750">
              <a:buSzPts val="2000"/>
              <a:buFont typeface="Courier New"/>
              <a:buChar char="o"/>
            </a:pPr>
            <a:r>
              <a:rPr lang="en-US" sz="1600" dirty="0">
                <a:solidFill>
                  <a:srgbClr val="000000"/>
                </a:solidFill>
              </a:rPr>
              <a:t>Academic mentors </a:t>
            </a:r>
            <a:endParaRPr lang="en-US" sz="1600" dirty="0">
              <a:solidFill>
                <a:srgbClr val="09283F"/>
              </a:solidFill>
            </a:endParaRPr>
          </a:p>
          <a:p>
            <a:pPr marL="742950" lvl="1" indent="-285750">
              <a:buSzPts val="2000"/>
              <a:buFont typeface="Courier New"/>
              <a:buChar char="o"/>
            </a:pPr>
            <a:r>
              <a:rPr lang="en-US" sz="1600" dirty="0">
                <a:solidFill>
                  <a:srgbClr val="000000"/>
                </a:solidFill>
              </a:rPr>
              <a:t>Professional supervisor or employer, please ensure that the individual is able to speak in depth about your skills, work ethic, and accomplishments relevant to the field of criminal justice and criminology.</a:t>
            </a:r>
            <a:endParaRPr lang="en-US" sz="1600" dirty="0"/>
          </a:p>
          <a:p>
            <a:pPr marL="101600" indent="0">
              <a:buNone/>
            </a:pPr>
            <a:br>
              <a:rPr lang="en-US" dirty="0"/>
            </a:br>
            <a:endParaRPr lang="en-US" sz="1800" dirty="0"/>
          </a:p>
        </p:txBody>
      </p:sp>
      <p:sp>
        <p:nvSpPr>
          <p:cNvPr id="4" name="Slide Number Placeholder 3">
            <a:extLst>
              <a:ext uri="{FF2B5EF4-FFF2-40B4-BE49-F238E27FC236}">
                <a16:creationId xmlns:a16="http://schemas.microsoft.com/office/drawing/2014/main" id="{56E25197-CC2D-DB82-ED83-85D497592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Tree>
    <p:extLst>
      <p:ext uri="{BB962C8B-B14F-4D97-AF65-F5344CB8AC3E}">
        <p14:creationId xmlns:p14="http://schemas.microsoft.com/office/powerpoint/2010/main" val="271407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CB26-C870-38AA-6448-F615E0646849}"/>
              </a:ext>
            </a:extLst>
          </p:cNvPr>
          <p:cNvSpPr>
            <a:spLocks noGrp="1"/>
          </p:cNvSpPr>
          <p:nvPr>
            <p:ph type="title"/>
          </p:nvPr>
        </p:nvSpPr>
        <p:spPr/>
        <p:txBody>
          <a:bodyPr>
            <a:normAutofit/>
          </a:bodyPr>
          <a:lstStyle/>
          <a:p>
            <a:r>
              <a:rPr lang="en-US">
                <a:latin typeface="Lato Black"/>
              </a:rPr>
              <a:t>Application Materials: Unofficial Transcripts</a:t>
            </a:r>
          </a:p>
        </p:txBody>
      </p:sp>
      <p:sp>
        <p:nvSpPr>
          <p:cNvPr id="3" name="Text Placeholder 2">
            <a:extLst>
              <a:ext uri="{FF2B5EF4-FFF2-40B4-BE49-F238E27FC236}">
                <a16:creationId xmlns:a16="http://schemas.microsoft.com/office/drawing/2014/main" id="{662786D8-2DB6-7D57-5F7E-07EB9F8E7074}"/>
              </a:ext>
            </a:extLst>
          </p:cNvPr>
          <p:cNvSpPr>
            <a:spLocks noGrp="1"/>
          </p:cNvSpPr>
          <p:nvPr>
            <p:ph type="body" idx="1"/>
          </p:nvPr>
        </p:nvSpPr>
        <p:spPr/>
        <p:txBody>
          <a:bodyPr/>
          <a:lstStyle/>
          <a:p>
            <a:r>
              <a:rPr lang="en-US" dirty="0"/>
              <a:t>Submit copies of your transcripts to Slate.</a:t>
            </a:r>
            <a:br>
              <a:rPr lang="en-US" dirty="0"/>
            </a:br>
            <a:endParaRPr lang="en-US" dirty="0"/>
          </a:p>
          <a:p>
            <a:r>
              <a:rPr lang="en-US" dirty="0"/>
              <a:t>This </a:t>
            </a:r>
            <a:r>
              <a:rPr lang="en-US" u="sng" dirty="0"/>
              <a:t>does not</a:t>
            </a:r>
            <a:r>
              <a:rPr lang="en-US" dirty="0"/>
              <a:t> replace the formal, official transcript submitted to Graduate Studies!</a:t>
            </a:r>
          </a:p>
          <a:p>
            <a:pPr marL="101600" indent="0">
              <a:buNone/>
            </a:pPr>
            <a:br>
              <a:rPr lang="en-US" dirty="0"/>
            </a:br>
            <a:endParaRPr lang="en-US" dirty="0"/>
          </a:p>
        </p:txBody>
      </p:sp>
      <p:sp>
        <p:nvSpPr>
          <p:cNvPr id="4" name="Slide Number Placeholder 3">
            <a:extLst>
              <a:ext uri="{FF2B5EF4-FFF2-40B4-BE49-F238E27FC236}">
                <a16:creationId xmlns:a16="http://schemas.microsoft.com/office/drawing/2014/main" id="{4A49F52F-9848-CFA7-B721-5C99642325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32</a:t>
            </a:fld>
            <a:endParaRPr lang="en-US"/>
          </a:p>
        </p:txBody>
      </p:sp>
    </p:spTree>
    <p:extLst>
      <p:ext uri="{BB962C8B-B14F-4D97-AF65-F5344CB8AC3E}">
        <p14:creationId xmlns:p14="http://schemas.microsoft.com/office/powerpoint/2010/main" val="346768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BE5F-E2F6-B61D-2129-D4E237DD1C68}"/>
              </a:ext>
            </a:extLst>
          </p:cNvPr>
          <p:cNvSpPr>
            <a:spLocks noGrp="1"/>
          </p:cNvSpPr>
          <p:nvPr>
            <p:ph type="title"/>
          </p:nvPr>
        </p:nvSpPr>
        <p:spPr>
          <a:xfrm>
            <a:off x="908775" y="590372"/>
            <a:ext cx="10202248" cy="1325890"/>
          </a:xfrm>
        </p:spPr>
        <p:txBody>
          <a:bodyPr wrap="square" anchor="ctr">
            <a:normAutofit/>
          </a:bodyPr>
          <a:lstStyle/>
          <a:p>
            <a:r>
              <a:rPr lang="en-US" sz="4100"/>
              <a:t>Application Materials: Curriculum Vitae</a:t>
            </a:r>
          </a:p>
        </p:txBody>
      </p:sp>
      <p:sp>
        <p:nvSpPr>
          <p:cNvPr id="4" name="Slide Number Placeholder 3">
            <a:extLst>
              <a:ext uri="{FF2B5EF4-FFF2-40B4-BE49-F238E27FC236}">
                <a16:creationId xmlns:a16="http://schemas.microsoft.com/office/drawing/2014/main" id="{13019369-85EA-90B3-C638-00E6DBAED1AD}"/>
              </a:ext>
            </a:extLst>
          </p:cNvPr>
          <p:cNvSpPr>
            <a:spLocks noGrp="1"/>
          </p:cNvSpPr>
          <p:nvPr>
            <p:ph type="sldNum" idx="12"/>
          </p:nvPr>
        </p:nvSpPr>
        <p:spPr>
          <a:xfrm>
            <a:off x="11296611" y="6217623"/>
            <a:ext cx="731600" cy="5248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900"/>
              <a:pPr marL="0" lvl="0" indent="0" rtl="0">
                <a:lnSpc>
                  <a:spcPct val="90000"/>
                </a:lnSpc>
                <a:spcBef>
                  <a:spcPts val="0"/>
                </a:spcBef>
                <a:spcAft>
                  <a:spcPts val="600"/>
                </a:spcAft>
                <a:buNone/>
              </a:pPr>
              <a:t>33</a:t>
            </a:fld>
            <a:endParaRPr lang="en-US" sz="1900"/>
          </a:p>
        </p:txBody>
      </p:sp>
      <p:graphicFrame>
        <p:nvGraphicFramePr>
          <p:cNvPr id="6" name="Text Placeholder 2">
            <a:extLst>
              <a:ext uri="{FF2B5EF4-FFF2-40B4-BE49-F238E27FC236}">
                <a16:creationId xmlns:a16="http://schemas.microsoft.com/office/drawing/2014/main" id="{B2ED1215-4F83-C364-3BF9-0CCD4FDBED8C}"/>
              </a:ext>
            </a:extLst>
          </p:cNvPr>
          <p:cNvGraphicFramePr/>
          <p:nvPr>
            <p:extLst>
              <p:ext uri="{D42A27DB-BD31-4B8C-83A1-F6EECF244321}">
                <p14:modId xmlns:p14="http://schemas.microsoft.com/office/powerpoint/2010/main" val="258799364"/>
              </p:ext>
            </p:extLst>
          </p:nvPr>
        </p:nvGraphicFramePr>
        <p:xfrm>
          <a:off x="908775" y="2106762"/>
          <a:ext cx="10202248"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031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68EF-6F55-B9B9-6234-E6B65C63DB55}"/>
              </a:ext>
            </a:extLst>
          </p:cNvPr>
          <p:cNvSpPr>
            <a:spLocks noGrp="1"/>
          </p:cNvSpPr>
          <p:nvPr>
            <p:ph type="title"/>
          </p:nvPr>
        </p:nvSpPr>
        <p:spPr/>
        <p:txBody>
          <a:bodyPr>
            <a:normAutofit/>
          </a:bodyPr>
          <a:lstStyle/>
          <a:p>
            <a:r>
              <a:rPr lang="en-US">
                <a:latin typeface="Lato Black"/>
              </a:rPr>
              <a:t>Application Materials: Statement of Purpose</a:t>
            </a:r>
          </a:p>
        </p:txBody>
      </p:sp>
      <p:sp>
        <p:nvSpPr>
          <p:cNvPr id="3" name="Text Placeholder 2">
            <a:extLst>
              <a:ext uri="{FF2B5EF4-FFF2-40B4-BE49-F238E27FC236}">
                <a16:creationId xmlns:a16="http://schemas.microsoft.com/office/drawing/2014/main" id="{C105327E-A87E-525E-86A1-E254A5FCDA02}"/>
              </a:ext>
            </a:extLst>
          </p:cNvPr>
          <p:cNvSpPr>
            <a:spLocks noGrp="1"/>
          </p:cNvSpPr>
          <p:nvPr>
            <p:ph type="body" idx="1"/>
          </p:nvPr>
        </p:nvSpPr>
        <p:spPr/>
        <p:txBody>
          <a:bodyPr>
            <a:normAutofit/>
          </a:bodyPr>
          <a:lstStyle/>
          <a:p>
            <a:r>
              <a:rPr lang="en-US" dirty="0">
                <a:solidFill>
                  <a:srgbClr val="000000"/>
                </a:solidFill>
              </a:rPr>
              <a:t>~500 word statement containing a narrative about: </a:t>
            </a:r>
            <a:endParaRPr lang="en-US" dirty="0"/>
          </a:p>
          <a:p>
            <a:pPr lvl="1">
              <a:buSzPts val="2000"/>
              <a:buFont typeface="Courier New"/>
              <a:buChar char="o"/>
            </a:pPr>
            <a:r>
              <a:rPr lang="en-US" sz="1600" dirty="0">
                <a:solidFill>
                  <a:srgbClr val="000000"/>
                </a:solidFill>
              </a:rPr>
              <a:t>Who you are and your background, </a:t>
            </a:r>
            <a:endParaRPr lang="en-US" dirty="0"/>
          </a:p>
          <a:p>
            <a:pPr lvl="1">
              <a:buSzPts val="2000"/>
              <a:buFont typeface="Courier New"/>
              <a:buChar char="o"/>
            </a:pPr>
            <a:r>
              <a:rPr lang="en-US" sz="1600" dirty="0">
                <a:solidFill>
                  <a:srgbClr val="000000"/>
                </a:solidFill>
              </a:rPr>
              <a:t>Your reasons for choosing the Masters of Science in Criminal Justice &amp; Criminology program</a:t>
            </a:r>
            <a:endParaRPr lang="en-US" dirty="0"/>
          </a:p>
          <a:p>
            <a:pPr lvl="1">
              <a:buSzPts val="2000"/>
              <a:buFont typeface="Courier New"/>
              <a:buChar char="o"/>
            </a:pPr>
            <a:r>
              <a:rPr lang="en-US" sz="1600" dirty="0">
                <a:solidFill>
                  <a:srgbClr val="000000"/>
                </a:solidFill>
              </a:rPr>
              <a:t>Your academic and/or professional readiness for graduate school, </a:t>
            </a:r>
            <a:endParaRPr lang="en-US" dirty="0"/>
          </a:p>
          <a:p>
            <a:pPr lvl="1">
              <a:buSzPts val="2000"/>
              <a:buFont typeface="Courier New"/>
              <a:buChar char="o"/>
            </a:pPr>
            <a:r>
              <a:rPr lang="en-US" sz="1600" dirty="0">
                <a:solidFill>
                  <a:srgbClr val="000000"/>
                </a:solidFill>
              </a:rPr>
              <a:t>Your professional aspirations</a:t>
            </a:r>
            <a:endParaRPr lang="en-US" dirty="0"/>
          </a:p>
          <a:p>
            <a:pPr lvl="1">
              <a:buSzPts val="2000"/>
              <a:buFont typeface="Courier New"/>
              <a:buChar char="o"/>
            </a:pPr>
            <a:r>
              <a:rPr lang="en-US" sz="1600" dirty="0">
                <a:solidFill>
                  <a:srgbClr val="000000"/>
                </a:solidFill>
              </a:rPr>
              <a:t>Specific area(s) of interest in criminal justice or faculty members you might work with.</a:t>
            </a:r>
            <a:endParaRPr lang="en-US" dirty="0"/>
          </a:p>
          <a:p>
            <a:r>
              <a:rPr lang="en-US" dirty="0"/>
              <a:t>Please complete your statement in a PDF to show up properly in the application</a:t>
            </a:r>
            <a:br>
              <a:rPr lang="en-US" dirty="0"/>
            </a:br>
            <a:endParaRPr lang="en-US" dirty="0"/>
          </a:p>
        </p:txBody>
      </p:sp>
      <p:sp>
        <p:nvSpPr>
          <p:cNvPr id="4" name="Slide Number Placeholder 3">
            <a:extLst>
              <a:ext uri="{FF2B5EF4-FFF2-40B4-BE49-F238E27FC236}">
                <a16:creationId xmlns:a16="http://schemas.microsoft.com/office/drawing/2014/main" id="{FF9A9320-968C-402F-2BD6-48D3A18529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34</a:t>
            </a:fld>
            <a:endParaRPr lang="en-US"/>
          </a:p>
        </p:txBody>
      </p:sp>
    </p:spTree>
    <p:extLst>
      <p:ext uri="{BB962C8B-B14F-4D97-AF65-F5344CB8AC3E}">
        <p14:creationId xmlns:p14="http://schemas.microsoft.com/office/powerpoint/2010/main" val="252991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14A4-D569-B630-0D55-8AC00C41B37D}"/>
              </a:ext>
            </a:extLst>
          </p:cNvPr>
          <p:cNvSpPr>
            <a:spLocks noGrp="1"/>
          </p:cNvSpPr>
          <p:nvPr>
            <p:ph type="title"/>
          </p:nvPr>
        </p:nvSpPr>
        <p:spPr/>
        <p:txBody>
          <a:bodyPr/>
          <a:lstStyle/>
          <a:p>
            <a:r>
              <a:rPr lang="en-US">
                <a:latin typeface="Lato Black"/>
              </a:rPr>
              <a:t>Application Materials: Writing Sample</a:t>
            </a:r>
            <a:endParaRPr lang="en-US">
              <a:solidFill>
                <a:srgbClr val="18818C"/>
              </a:solidFill>
              <a:latin typeface="Lato Black"/>
            </a:endParaRPr>
          </a:p>
        </p:txBody>
      </p:sp>
      <p:sp>
        <p:nvSpPr>
          <p:cNvPr id="3" name="Text Placeholder 2">
            <a:extLst>
              <a:ext uri="{FF2B5EF4-FFF2-40B4-BE49-F238E27FC236}">
                <a16:creationId xmlns:a16="http://schemas.microsoft.com/office/drawing/2014/main" id="{96A67E7A-5C06-BF40-FE48-7E763D4D25C0}"/>
              </a:ext>
            </a:extLst>
          </p:cNvPr>
          <p:cNvSpPr>
            <a:spLocks noGrp="1"/>
          </p:cNvSpPr>
          <p:nvPr>
            <p:ph type="body" idx="1"/>
          </p:nvPr>
        </p:nvSpPr>
        <p:spPr/>
        <p:txBody>
          <a:bodyPr>
            <a:normAutofit/>
          </a:bodyPr>
          <a:lstStyle/>
          <a:p>
            <a:r>
              <a:rPr lang="en-US" sz="1800" dirty="0">
                <a:solidFill>
                  <a:srgbClr val="000000"/>
                </a:solidFill>
              </a:rPr>
              <a:t>Submit one writing sample in PDF format that displays your academic and/or professional writing skills your ability to synthesize and/or analyze information, your writing, research or analysis skills</a:t>
            </a:r>
            <a:endParaRPr lang="en-US" sz="1800" dirty="0"/>
          </a:p>
          <a:p>
            <a:r>
              <a:rPr lang="en-US" sz="1800" dirty="0">
                <a:solidFill>
                  <a:srgbClr val="000000"/>
                </a:solidFill>
              </a:rPr>
              <a:t>Examples of writing samples include: </a:t>
            </a:r>
            <a:endParaRPr lang="en-US" sz="1800" dirty="0"/>
          </a:p>
          <a:p>
            <a:pPr lvl="1">
              <a:buSzPts val="2000"/>
              <a:buFont typeface="Courier New"/>
              <a:buChar char="o"/>
            </a:pPr>
            <a:r>
              <a:rPr lang="en-US" dirty="0">
                <a:solidFill>
                  <a:srgbClr val="000000"/>
                </a:solidFill>
              </a:rPr>
              <a:t>Paper written for a college course </a:t>
            </a:r>
            <a:endParaRPr lang="en-US" dirty="0"/>
          </a:p>
          <a:p>
            <a:pPr lvl="1">
              <a:buSzPts val="2000"/>
              <a:buFont typeface="Courier New"/>
              <a:buChar char="o"/>
            </a:pPr>
            <a:r>
              <a:rPr lang="en-US" dirty="0">
                <a:solidFill>
                  <a:srgbClr val="000000"/>
                </a:solidFill>
              </a:rPr>
              <a:t>Peer-reviewed or non-peer-reviewed manuscript</a:t>
            </a:r>
            <a:endParaRPr lang="en-US" dirty="0"/>
          </a:p>
          <a:p>
            <a:pPr lvl="1">
              <a:buSzPts val="2000"/>
              <a:buFont typeface="Courier New"/>
              <a:buChar char="o"/>
            </a:pPr>
            <a:r>
              <a:rPr lang="en-US" dirty="0">
                <a:solidFill>
                  <a:srgbClr val="000000"/>
                </a:solidFill>
              </a:rPr>
              <a:t>Research report</a:t>
            </a:r>
            <a:endParaRPr lang="en-US" dirty="0"/>
          </a:p>
          <a:p>
            <a:pPr lvl="1">
              <a:buSzPts val="2000"/>
              <a:buFont typeface="Courier New"/>
              <a:buChar char="o"/>
            </a:pPr>
            <a:r>
              <a:rPr lang="en-US" dirty="0">
                <a:solidFill>
                  <a:srgbClr val="000000"/>
                </a:solidFill>
              </a:rPr>
              <a:t>Professional report </a:t>
            </a:r>
            <a:endParaRPr lang="en-US" dirty="0"/>
          </a:p>
          <a:p>
            <a:endParaRPr lang="en-US" dirty="0"/>
          </a:p>
        </p:txBody>
      </p:sp>
      <p:sp>
        <p:nvSpPr>
          <p:cNvPr id="4" name="Slide Number Placeholder 3">
            <a:extLst>
              <a:ext uri="{FF2B5EF4-FFF2-40B4-BE49-F238E27FC236}">
                <a16:creationId xmlns:a16="http://schemas.microsoft.com/office/drawing/2014/main" id="{212D1B73-9FE5-F4DE-77A4-A50CB3ABC6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Tree>
    <p:extLst>
      <p:ext uri="{BB962C8B-B14F-4D97-AF65-F5344CB8AC3E}">
        <p14:creationId xmlns:p14="http://schemas.microsoft.com/office/powerpoint/2010/main" val="409907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A42A-DC04-5152-E489-5513CA439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B2115-58BC-B963-BD4C-2AB90F1C0FC5}"/>
              </a:ext>
            </a:extLst>
          </p:cNvPr>
          <p:cNvSpPr>
            <a:spLocks noGrp="1"/>
          </p:cNvSpPr>
          <p:nvPr>
            <p:ph type="title"/>
          </p:nvPr>
        </p:nvSpPr>
        <p:spPr/>
        <p:txBody>
          <a:bodyPr/>
          <a:lstStyle/>
          <a:p>
            <a:r>
              <a:rPr lang="en-US" dirty="0">
                <a:latin typeface="Lato Black"/>
              </a:rPr>
              <a:t>Final Note Before Q&amp;A​</a:t>
            </a:r>
            <a:endParaRPr lang="en-US" dirty="0">
              <a:solidFill>
                <a:srgbClr val="18818C"/>
              </a:solidFill>
              <a:latin typeface="Lato Black"/>
            </a:endParaRPr>
          </a:p>
        </p:txBody>
      </p:sp>
      <p:sp>
        <p:nvSpPr>
          <p:cNvPr id="3" name="Text Placeholder 2">
            <a:extLst>
              <a:ext uri="{FF2B5EF4-FFF2-40B4-BE49-F238E27FC236}">
                <a16:creationId xmlns:a16="http://schemas.microsoft.com/office/drawing/2014/main" id="{D770C147-D7A0-6801-B517-FB49205C8FC7}"/>
              </a:ext>
            </a:extLst>
          </p:cNvPr>
          <p:cNvSpPr>
            <a:spLocks noGrp="1"/>
          </p:cNvSpPr>
          <p:nvPr>
            <p:ph type="body" idx="1"/>
          </p:nvPr>
        </p:nvSpPr>
        <p:spPr/>
        <p:txBody>
          <a:bodyPr>
            <a:normAutofit fontScale="92500"/>
          </a:bodyPr>
          <a:lstStyle/>
          <a:p>
            <a:pPr fontAlgn="base"/>
            <a:r>
              <a:rPr lang="en-US" dirty="0"/>
              <a:t>For deeper details, we encourage you to explore our website:​</a:t>
            </a:r>
          </a:p>
          <a:p>
            <a:pPr lvl="1" fontAlgn="base"/>
            <a:r>
              <a:rPr lang="en-US" dirty="0"/>
              <a:t>Course list and descriptions​</a:t>
            </a:r>
          </a:p>
          <a:p>
            <a:pPr lvl="1" fontAlgn="base"/>
            <a:r>
              <a:rPr lang="en-US" dirty="0"/>
              <a:t>Program handbook​</a:t>
            </a:r>
          </a:p>
          <a:p>
            <a:pPr lvl="1" fontAlgn="base"/>
            <a:r>
              <a:rPr lang="en-US" dirty="0"/>
              <a:t>Culminating experience options​</a:t>
            </a:r>
          </a:p>
          <a:p>
            <a:pPr lvl="1" fontAlgn="base"/>
            <a:r>
              <a:rPr lang="en-US" dirty="0"/>
              <a:t>FAQ guide​</a:t>
            </a:r>
          </a:p>
          <a:p>
            <a:pPr lvl="1" fontAlgn="base"/>
            <a:r>
              <a:rPr lang="en-US" dirty="0"/>
              <a:t>Funding and tuition information​</a:t>
            </a:r>
          </a:p>
          <a:p>
            <a:pPr lvl="1" fontAlgn="base"/>
            <a:r>
              <a:rPr lang="en-US" dirty="0"/>
              <a:t>Step-by-step application instructions​</a:t>
            </a:r>
          </a:p>
          <a:p>
            <a:pPr fontAlgn="base"/>
            <a:r>
              <a:rPr lang="en-US" dirty="0"/>
              <a:t>If, after the presentation, you still have specific questions, please check the site first </a:t>
            </a:r>
            <a:r>
              <a:rPr lang="en-US" dirty="0" err="1"/>
              <a:t>andthen</a:t>
            </a:r>
            <a:r>
              <a:rPr lang="en-US" dirty="0"/>
              <a:t> email Dr. Kras and I with the specific questions. We are happy to help!</a:t>
            </a:r>
          </a:p>
          <a:p>
            <a:pPr fontAlgn="base"/>
            <a:r>
              <a:rPr lang="en-US" dirty="0"/>
              <a:t>We’ll open the floor for Q&amp;A now.​</a:t>
            </a:r>
          </a:p>
        </p:txBody>
      </p:sp>
      <p:sp>
        <p:nvSpPr>
          <p:cNvPr id="4" name="Slide Number Placeholder 3">
            <a:extLst>
              <a:ext uri="{FF2B5EF4-FFF2-40B4-BE49-F238E27FC236}">
                <a16:creationId xmlns:a16="http://schemas.microsoft.com/office/drawing/2014/main" id="{053BA8C4-56F1-1BE6-CF1B-A0AF26C4C8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36</a:t>
            </a:fld>
            <a:endParaRPr lang="en-US"/>
          </a:p>
        </p:txBody>
      </p:sp>
    </p:spTree>
    <p:extLst>
      <p:ext uri="{BB962C8B-B14F-4D97-AF65-F5344CB8AC3E}">
        <p14:creationId xmlns:p14="http://schemas.microsoft.com/office/powerpoint/2010/main" val="140086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1"/>
        <p:cNvGrpSpPr/>
        <p:nvPr/>
      </p:nvGrpSpPr>
      <p:grpSpPr>
        <a:xfrm>
          <a:off x="0" y="0"/>
          <a:ext cx="0" cy="0"/>
          <a:chOff x="0" y="0"/>
          <a:chExt cx="0" cy="0"/>
        </a:xfrm>
      </p:grpSpPr>
      <p:sp>
        <p:nvSpPr>
          <p:cNvPr id="452" name="Google Shape;452;p25"/>
          <p:cNvSpPr txBox="1">
            <a:spLocks noGrp="1"/>
          </p:cNvSpPr>
          <p:nvPr>
            <p:ph type="title"/>
          </p:nvPr>
        </p:nvSpPr>
        <p:spPr>
          <a:xfrm>
            <a:off x="1371597" y="1088211"/>
            <a:ext cx="4602483" cy="1474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4800"/>
              <a:buFont typeface="Lato Black"/>
              <a:buNone/>
            </a:pPr>
            <a:r>
              <a:rPr lang="en-US">
                <a:latin typeface="Lato Black"/>
                <a:ea typeface="Lato Black"/>
                <a:cs typeface="Lato Black"/>
                <a:sym typeface="Lato Black"/>
              </a:rPr>
              <a:t>Questions?</a:t>
            </a:r>
            <a:endParaRPr/>
          </a:p>
        </p:txBody>
      </p:sp>
      <p:sp>
        <p:nvSpPr>
          <p:cNvPr id="453" name="Google Shape;453;p25"/>
          <p:cNvSpPr txBox="1">
            <a:spLocks noGrp="1"/>
          </p:cNvSpPr>
          <p:nvPr>
            <p:ph type="body" idx="1"/>
          </p:nvPr>
        </p:nvSpPr>
        <p:spPr>
          <a:xfrm>
            <a:off x="6324599" y="1088210"/>
            <a:ext cx="4373564" cy="4894894"/>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1800"/>
              <a:buNone/>
            </a:pPr>
            <a:endParaRPr/>
          </a:p>
        </p:txBody>
      </p:sp>
      <p:pic>
        <p:nvPicPr>
          <p:cNvPr id="454" name="Google Shape;454;p25"/>
          <p:cNvPicPr preferRelativeResize="0"/>
          <p:nvPr/>
        </p:nvPicPr>
        <p:blipFill rotWithShape="1">
          <a:blip r:embed="rId3">
            <a:alphaModFix/>
          </a:blip>
          <a:srcRect/>
          <a:stretch/>
        </p:blipFill>
        <p:spPr>
          <a:xfrm>
            <a:off x="1371597" y="2709489"/>
            <a:ext cx="9631364" cy="37261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9"/>
        <p:cNvGrpSpPr/>
        <p:nvPr/>
      </p:nvGrpSpPr>
      <p:grpSpPr>
        <a:xfrm>
          <a:off x="0" y="0"/>
          <a:ext cx="0" cy="0"/>
          <a:chOff x="0" y="0"/>
          <a:chExt cx="0" cy="0"/>
        </a:xfrm>
      </p:grpSpPr>
      <p:sp>
        <p:nvSpPr>
          <p:cNvPr id="190" name="Google Shape;190;p4"/>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1" name="Google Shape;191;p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2" name="Google Shape;192;p4"/>
          <p:cNvSpPr/>
          <p:nvPr/>
        </p:nvSpPr>
        <p:spPr>
          <a:xfrm flipH="1">
            <a:off x="5156" y="0"/>
            <a:ext cx="12186844" cy="2128964"/>
          </a:xfrm>
          <a:custGeom>
            <a:avLst/>
            <a:gdLst/>
            <a:ahLst/>
            <a:cxnLst/>
            <a:rect l="l" t="t" r="r" b="b"/>
            <a:pathLst>
              <a:path w="12186844" h="2128964" extrusionOk="0">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3" name="Google Shape;193;p4"/>
          <p:cNvSpPr/>
          <p:nvPr/>
        </p:nvSpPr>
        <p:spPr>
          <a:xfrm>
            <a:off x="9833672" y="0"/>
            <a:ext cx="2353172" cy="2431959"/>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4" name="Google Shape;194;p4"/>
          <p:cNvSpPr txBox="1">
            <a:spLocks noGrp="1"/>
          </p:cNvSpPr>
          <p:nvPr>
            <p:ph type="title"/>
          </p:nvPr>
        </p:nvSpPr>
        <p:spPr>
          <a:xfrm>
            <a:off x="914401" y="443947"/>
            <a:ext cx="9914859" cy="129871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4000"/>
              <a:buFont typeface="Lato Black"/>
              <a:buNone/>
            </a:pPr>
            <a:r>
              <a:rPr lang="en-US" sz="4000">
                <a:solidFill>
                  <a:srgbClr val="FFFFFF"/>
                </a:solidFill>
                <a:latin typeface="Lato Black"/>
                <a:ea typeface="Lato Black"/>
                <a:cs typeface="Lato Black"/>
                <a:sym typeface="Lato Black"/>
              </a:rPr>
              <a:t>School of Public Affairs </a:t>
            </a:r>
            <a:endParaRPr/>
          </a:p>
        </p:txBody>
      </p:sp>
      <p:sp>
        <p:nvSpPr>
          <p:cNvPr id="195" name="Google Shape;195;p4"/>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solidFill>
                  <a:schemeClr val="accent2"/>
                </a:solidFill>
              </a:rPr>
              <a:t>4</a:t>
            </a:fld>
            <a:endParaRPr sz="1900">
              <a:solidFill>
                <a:schemeClr val="accent2"/>
              </a:solidFill>
            </a:endParaRPr>
          </a:p>
        </p:txBody>
      </p:sp>
      <p:grpSp>
        <p:nvGrpSpPr>
          <p:cNvPr id="196" name="Google Shape;196;p4"/>
          <p:cNvGrpSpPr/>
          <p:nvPr/>
        </p:nvGrpSpPr>
        <p:grpSpPr>
          <a:xfrm>
            <a:off x="915665" y="3700983"/>
            <a:ext cx="10360669" cy="1480095"/>
            <a:chOff x="1265" y="995883"/>
            <a:chExt cx="10360669" cy="1480095"/>
          </a:xfrm>
        </p:grpSpPr>
        <p:sp>
          <p:nvSpPr>
            <p:cNvPr id="197" name="Google Shape;197;p4"/>
            <p:cNvSpPr/>
            <p:nvPr/>
          </p:nvSpPr>
          <p:spPr>
            <a:xfrm>
              <a:off x="1265" y="995883"/>
              <a:ext cx="2960191" cy="1480095"/>
            </a:xfrm>
            <a:prstGeom prst="roundRect">
              <a:avLst>
                <a:gd name="adj" fmla="val 10000"/>
              </a:avLst>
            </a:prstGeom>
            <a:solidFill>
              <a:srgbClr val="15818C"/>
            </a:solidFill>
            <a:ln w="12700" cap="flat" cmpd="sng">
              <a:solidFill>
                <a:srgbClr val="F3F1E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txBox="1"/>
            <p:nvPr/>
          </p:nvSpPr>
          <p:spPr>
            <a:xfrm>
              <a:off x="44616" y="1039234"/>
              <a:ext cx="2873489" cy="1393393"/>
            </a:xfrm>
            <a:prstGeom prst="rect">
              <a:avLst/>
            </a:prstGeom>
            <a:noFill/>
            <a:ln>
              <a:noFill/>
            </a:ln>
          </p:spPr>
          <p:txBody>
            <a:bodyPr spcFirstLastPara="1" wrap="square" lIns="57150" tIns="38100" rIns="57150" bIns="38100" anchor="ctr" anchorCtr="0">
              <a:noAutofit/>
            </a:bodyPr>
            <a:lstStyle/>
            <a:p>
              <a:pPr marL="0" marR="0" lvl="0" indent="0" algn="ctr" rtl="0">
                <a:lnSpc>
                  <a:spcPct val="90000"/>
                </a:lnSpc>
                <a:spcBef>
                  <a:spcPts val="0"/>
                </a:spcBef>
                <a:spcAft>
                  <a:spcPts val="0"/>
                </a:spcAft>
                <a:buClr>
                  <a:schemeClr val="lt1"/>
                </a:buClr>
                <a:buSzPts val="3000"/>
                <a:buFont typeface="Arial"/>
                <a:buNone/>
              </a:pPr>
              <a:r>
                <a:rPr lang="en-US" sz="3000" b="0" i="0" u="none" strike="noStrike" cap="none">
                  <a:solidFill>
                    <a:schemeClr val="lt1"/>
                  </a:solidFill>
                  <a:latin typeface="Arial"/>
                  <a:ea typeface="Arial"/>
                  <a:cs typeface="Arial"/>
                  <a:sym typeface="Arial"/>
                </a:rPr>
                <a:t>Master of Criminology &amp; Criminal Justice</a:t>
              </a:r>
              <a:endParaRPr/>
            </a:p>
          </p:txBody>
        </p:sp>
        <p:sp>
          <p:nvSpPr>
            <p:cNvPr id="199" name="Google Shape;199;p4"/>
            <p:cNvSpPr/>
            <p:nvPr/>
          </p:nvSpPr>
          <p:spPr>
            <a:xfrm>
              <a:off x="3701504" y="995883"/>
              <a:ext cx="2960191" cy="1480095"/>
            </a:xfrm>
            <a:prstGeom prst="roundRect">
              <a:avLst>
                <a:gd name="adj" fmla="val 10000"/>
              </a:avLst>
            </a:prstGeom>
            <a:solidFill>
              <a:srgbClr val="3D0E86"/>
            </a:solidFill>
            <a:ln w="12700" cap="flat" cmpd="sng">
              <a:solidFill>
                <a:srgbClr val="F3F1E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txBox="1"/>
            <p:nvPr/>
          </p:nvSpPr>
          <p:spPr>
            <a:xfrm>
              <a:off x="3744855" y="1039234"/>
              <a:ext cx="2873489" cy="1393393"/>
            </a:xfrm>
            <a:prstGeom prst="rect">
              <a:avLst/>
            </a:prstGeom>
            <a:noFill/>
            <a:ln>
              <a:noFill/>
            </a:ln>
          </p:spPr>
          <p:txBody>
            <a:bodyPr spcFirstLastPara="1" wrap="square" lIns="57150" tIns="38100" rIns="57150" bIns="38100" anchor="ctr" anchorCtr="0">
              <a:noAutofit/>
            </a:bodyPr>
            <a:lstStyle/>
            <a:p>
              <a:pPr marL="0" marR="0" lvl="0" indent="0" algn="ctr" rtl="0">
                <a:lnSpc>
                  <a:spcPct val="90000"/>
                </a:lnSpc>
                <a:spcBef>
                  <a:spcPts val="0"/>
                </a:spcBef>
                <a:spcAft>
                  <a:spcPts val="0"/>
                </a:spcAft>
                <a:buClr>
                  <a:schemeClr val="lt1"/>
                </a:buClr>
                <a:buSzPts val="3000"/>
                <a:buFont typeface="Arial"/>
                <a:buNone/>
              </a:pPr>
              <a:r>
                <a:rPr lang="en-US" sz="3000" b="0" i="0" u="none" strike="noStrike" cap="none">
                  <a:solidFill>
                    <a:schemeClr val="lt1"/>
                  </a:solidFill>
                  <a:latin typeface="Arial"/>
                  <a:ea typeface="Arial"/>
                  <a:cs typeface="Arial"/>
                  <a:sym typeface="Arial"/>
                </a:rPr>
                <a:t>Master of City Planning</a:t>
              </a:r>
              <a:endParaRPr/>
            </a:p>
          </p:txBody>
        </p:sp>
        <p:sp>
          <p:nvSpPr>
            <p:cNvPr id="201" name="Google Shape;201;p4"/>
            <p:cNvSpPr/>
            <p:nvPr/>
          </p:nvSpPr>
          <p:spPr>
            <a:xfrm>
              <a:off x="7401743" y="995883"/>
              <a:ext cx="2960191" cy="1480095"/>
            </a:xfrm>
            <a:prstGeom prst="roundRect">
              <a:avLst>
                <a:gd name="adj" fmla="val 10000"/>
              </a:avLst>
            </a:prstGeom>
            <a:solidFill>
              <a:srgbClr val="7F082E"/>
            </a:solidFill>
            <a:ln w="12700" cap="flat" cmpd="sng">
              <a:solidFill>
                <a:srgbClr val="F3F1E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txBox="1"/>
            <p:nvPr/>
          </p:nvSpPr>
          <p:spPr>
            <a:xfrm>
              <a:off x="7445094" y="1039234"/>
              <a:ext cx="2873489" cy="1393393"/>
            </a:xfrm>
            <a:prstGeom prst="rect">
              <a:avLst/>
            </a:prstGeom>
            <a:noFill/>
            <a:ln>
              <a:noFill/>
            </a:ln>
          </p:spPr>
          <p:txBody>
            <a:bodyPr spcFirstLastPara="1" wrap="square" lIns="57150" tIns="38100" rIns="57150" bIns="38100" anchor="ctr" anchorCtr="0">
              <a:noAutofit/>
            </a:bodyPr>
            <a:lstStyle/>
            <a:p>
              <a:pPr marL="0" marR="0" lvl="0" indent="0" algn="ctr" rtl="0">
                <a:lnSpc>
                  <a:spcPct val="90000"/>
                </a:lnSpc>
                <a:spcBef>
                  <a:spcPts val="0"/>
                </a:spcBef>
                <a:spcAft>
                  <a:spcPts val="0"/>
                </a:spcAft>
                <a:buClr>
                  <a:schemeClr val="lt1"/>
                </a:buClr>
                <a:buSzPts val="3000"/>
                <a:buFont typeface="Arial"/>
                <a:buNone/>
              </a:pPr>
              <a:r>
                <a:rPr lang="en-US" sz="3000" b="0" i="0" u="none" strike="noStrike" cap="none">
                  <a:solidFill>
                    <a:schemeClr val="lt1"/>
                  </a:solidFill>
                  <a:latin typeface="Arial"/>
                  <a:ea typeface="Arial"/>
                  <a:cs typeface="Arial"/>
                  <a:sym typeface="Arial"/>
                </a:rPr>
                <a:t>Master of Public Administration</a:t>
              </a:r>
              <a:endParaRPr/>
            </a:p>
          </p:txBody>
        </p:sp>
      </p:grpSp>
      <p:pic>
        <p:nvPicPr>
          <p:cNvPr id="203" name="Google Shape;203;p4"/>
          <p:cNvPicPr preferRelativeResize="0"/>
          <p:nvPr/>
        </p:nvPicPr>
        <p:blipFill rotWithShape="1">
          <a:blip r:embed="rId3">
            <a:alphaModFix/>
          </a:blip>
          <a:srcRect/>
          <a:stretch/>
        </p:blipFill>
        <p:spPr>
          <a:xfrm>
            <a:off x="7394794" y="283309"/>
            <a:ext cx="1842698" cy="15801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1381748" y="246183"/>
            <a:ext cx="9525000" cy="19195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069"/>
              </a:buClr>
              <a:buSzPts val="3600"/>
              <a:buFont typeface="Lato Black"/>
              <a:buNone/>
            </a:pPr>
            <a:r>
              <a:rPr lang="en-US">
                <a:latin typeface="Lato Black"/>
                <a:ea typeface="Lato Black"/>
                <a:cs typeface="Lato Black"/>
                <a:sym typeface="Lato Black"/>
              </a:rPr>
              <a:t>SPA Faculty &amp; Staff </a:t>
            </a:r>
            <a:endParaRPr/>
          </a:p>
        </p:txBody>
      </p:sp>
      <p:sp>
        <p:nvSpPr>
          <p:cNvPr id="210" name="Google Shape;210;p5"/>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211" name="Google Shape;211;p5"/>
          <p:cNvSpPr txBox="1"/>
          <p:nvPr/>
        </p:nvSpPr>
        <p:spPr>
          <a:xfrm>
            <a:off x="2847807" y="2168054"/>
            <a:ext cx="5842000" cy="76508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Rod Colvin </a:t>
            </a:r>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Director, School of Public Affairs</a:t>
            </a:r>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Professor of Public Affairs</a:t>
            </a:r>
            <a:endParaRPr/>
          </a:p>
        </p:txBody>
      </p:sp>
      <p:sp>
        <p:nvSpPr>
          <p:cNvPr id="212" name="Google Shape;212;p5"/>
          <p:cNvSpPr txBox="1"/>
          <p:nvPr/>
        </p:nvSpPr>
        <p:spPr>
          <a:xfrm>
            <a:off x="4487165" y="3085414"/>
            <a:ext cx="4518161" cy="7512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32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Mounah Abdel-Samad </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Director, School of Public Affairs</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Prof. of Public Administration</a:t>
            </a:r>
            <a:endParaRPr/>
          </a:p>
          <a:p>
            <a:pPr marL="0" marR="0" lvl="0" indent="0" algn="r" rtl="0">
              <a:lnSpc>
                <a:spcPct val="90000"/>
              </a:lnSpc>
              <a:spcBef>
                <a:spcPts val="320"/>
              </a:spcBef>
              <a:spcAft>
                <a:spcPts val="0"/>
              </a:spcAft>
              <a:buClr>
                <a:schemeClr val="dk1"/>
              </a:buClr>
              <a:buSzPts val="1600"/>
              <a:buFont typeface="Arial"/>
              <a:buNone/>
            </a:pPr>
            <a:endParaRPr sz="1600" b="0" i="0" u="none" strike="noStrike" cap="none">
              <a:solidFill>
                <a:srgbClr val="434343"/>
              </a:solidFill>
              <a:latin typeface="Arial"/>
              <a:ea typeface="Arial"/>
              <a:cs typeface="Arial"/>
              <a:sym typeface="Arial"/>
            </a:endParaRPr>
          </a:p>
        </p:txBody>
      </p:sp>
      <p:sp>
        <p:nvSpPr>
          <p:cNvPr id="213" name="Google Shape;213;p5"/>
          <p:cNvSpPr txBox="1"/>
          <p:nvPr/>
        </p:nvSpPr>
        <p:spPr>
          <a:xfrm>
            <a:off x="2830392" y="4393682"/>
            <a:ext cx="4518161" cy="8764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320"/>
              </a:spcBef>
              <a:spcAft>
                <a:spcPts val="0"/>
              </a:spcAft>
              <a:buNone/>
            </a:pPr>
            <a:r>
              <a:rPr lang="en-US" sz="1600" b="1" i="0" u="none" strike="noStrike" cap="none">
                <a:solidFill>
                  <a:srgbClr val="434343"/>
                </a:solidFill>
                <a:latin typeface="Arial"/>
                <a:ea typeface="Arial"/>
                <a:cs typeface="Arial"/>
                <a:sym typeface="Arial"/>
              </a:rPr>
              <a:t>Julie O’Connor-Quinn</a:t>
            </a:r>
            <a:endParaRPr/>
          </a:p>
          <a:p>
            <a:pPr marL="0" marR="0" lvl="0" indent="0" algn="l" rtl="0">
              <a:lnSpc>
                <a:spcPct val="80000"/>
              </a:lnSpc>
              <a:spcBef>
                <a:spcPts val="320"/>
              </a:spcBef>
              <a:spcAft>
                <a:spcPts val="0"/>
              </a:spcAft>
              <a:buNone/>
            </a:pPr>
            <a:r>
              <a:rPr lang="en-US" sz="1600" b="0" i="1" u="none" strike="noStrike" cap="none">
                <a:solidFill>
                  <a:srgbClr val="434343"/>
                </a:solidFill>
                <a:latin typeface="Arial"/>
                <a:ea typeface="Arial"/>
                <a:cs typeface="Arial"/>
                <a:sym typeface="Arial"/>
              </a:rPr>
              <a:t>Administrative Coordinator, School of Public Affairs</a:t>
            </a:r>
            <a:endParaRPr/>
          </a:p>
        </p:txBody>
      </p:sp>
      <p:sp>
        <p:nvSpPr>
          <p:cNvPr id="214" name="Google Shape;214;p5"/>
          <p:cNvSpPr txBox="1"/>
          <p:nvPr/>
        </p:nvSpPr>
        <p:spPr>
          <a:xfrm>
            <a:off x="4137747" y="5257371"/>
            <a:ext cx="4957550" cy="876437"/>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320"/>
              </a:spcBef>
              <a:spcAft>
                <a:spcPts val="0"/>
              </a:spcAft>
              <a:buNone/>
            </a:pPr>
            <a:r>
              <a:rPr lang="en-US" sz="1600" b="1" i="0" u="none" strike="noStrike" cap="none">
                <a:solidFill>
                  <a:srgbClr val="434343"/>
                </a:solidFill>
                <a:latin typeface="Arial"/>
                <a:ea typeface="Arial"/>
                <a:cs typeface="Arial"/>
                <a:sym typeface="Arial"/>
              </a:rPr>
              <a:t>Kathee McBride</a:t>
            </a:r>
            <a:endParaRPr/>
          </a:p>
          <a:p>
            <a:pPr marL="0" marR="0" lvl="0" indent="0" algn="r" rtl="0">
              <a:lnSpc>
                <a:spcPct val="80000"/>
              </a:lnSpc>
              <a:spcBef>
                <a:spcPts val="320"/>
              </a:spcBef>
              <a:spcAft>
                <a:spcPts val="0"/>
              </a:spcAft>
              <a:buNone/>
            </a:pPr>
            <a:r>
              <a:rPr lang="en-US" sz="1600" b="0" i="1" u="none" strike="noStrike" cap="none">
                <a:solidFill>
                  <a:srgbClr val="434343"/>
                </a:solidFill>
                <a:latin typeface="Arial"/>
                <a:ea typeface="Arial"/>
                <a:cs typeface="Arial"/>
                <a:sym typeface="Arial"/>
              </a:rPr>
              <a:t>Administrative Support Assistant, School of Public Affairs</a:t>
            </a:r>
            <a:endParaRPr/>
          </a:p>
        </p:txBody>
      </p:sp>
      <p:sp>
        <p:nvSpPr>
          <p:cNvPr id="215" name="Google Shape;215;p5"/>
          <p:cNvSpPr txBox="1"/>
          <p:nvPr/>
        </p:nvSpPr>
        <p:spPr>
          <a:xfrm>
            <a:off x="2804640" y="6173598"/>
            <a:ext cx="5152599" cy="876437"/>
          </a:xfrm>
          <a:prstGeom prst="rect">
            <a:avLst/>
          </a:prstGeom>
          <a:noFill/>
          <a:ln>
            <a:noFill/>
          </a:ln>
        </p:spPr>
        <p:txBody>
          <a:bodyPr spcFirstLastPara="1" wrap="square" lIns="91425" tIns="45700" rIns="91425" bIns="45700" anchor="t" anchorCtr="0">
            <a:noAutofit/>
          </a:bodyPr>
          <a:lstStyle/>
          <a:p>
            <a:pPr>
              <a:lnSpc>
                <a:spcPct val="80000"/>
              </a:lnSpc>
              <a:spcBef>
                <a:spcPts val="320"/>
              </a:spcBef>
            </a:pPr>
            <a:r>
              <a:rPr lang="en-US" sz="1600" b="1" i="0" u="none" strike="noStrike" cap="none">
                <a:solidFill>
                  <a:srgbClr val="434343"/>
                </a:solidFill>
                <a:latin typeface="Arial"/>
                <a:ea typeface="Arial"/>
                <a:cs typeface="Arial"/>
                <a:sym typeface="Arial"/>
              </a:rPr>
              <a:t>Tania Mejia-O’Donnell</a:t>
            </a:r>
            <a:r>
              <a:rPr lang="en-US" sz="1600" b="1">
                <a:solidFill>
                  <a:srgbClr val="434343"/>
                </a:solidFill>
              </a:rPr>
              <a:t>, M.S.</a:t>
            </a:r>
            <a:endParaRPr/>
          </a:p>
          <a:p>
            <a:pPr marL="0" marR="0" lvl="0" indent="0" algn="l" rtl="0">
              <a:lnSpc>
                <a:spcPct val="80000"/>
              </a:lnSpc>
              <a:spcBef>
                <a:spcPts val="320"/>
              </a:spcBef>
              <a:spcAft>
                <a:spcPts val="0"/>
              </a:spcAft>
              <a:buNone/>
            </a:pPr>
            <a:r>
              <a:rPr lang="en-US" sz="1600" b="0" i="1" u="none" strike="noStrike" cap="none">
                <a:solidFill>
                  <a:srgbClr val="434343"/>
                </a:solidFill>
                <a:latin typeface="Arial"/>
                <a:ea typeface="Arial"/>
                <a:cs typeface="Arial"/>
                <a:sym typeface="Arial"/>
              </a:rPr>
              <a:t>Graduate Programs Coordinator, School of Public Affairs</a:t>
            </a:r>
            <a:endParaRPr/>
          </a:p>
        </p:txBody>
      </p:sp>
      <p:pic>
        <p:nvPicPr>
          <p:cNvPr id="216" name="Google Shape;216;p5"/>
          <p:cNvPicPr preferRelativeResize="0"/>
          <p:nvPr/>
        </p:nvPicPr>
        <p:blipFill rotWithShape="1">
          <a:blip r:embed="rId3">
            <a:alphaModFix/>
          </a:blip>
          <a:srcRect/>
          <a:stretch/>
        </p:blipFill>
        <p:spPr>
          <a:xfrm>
            <a:off x="1" y="5983104"/>
            <a:ext cx="879230" cy="780111"/>
          </a:xfrm>
          <a:prstGeom prst="rect">
            <a:avLst/>
          </a:prstGeom>
          <a:noFill/>
          <a:ln>
            <a:noFill/>
          </a:ln>
        </p:spPr>
      </p:pic>
      <p:pic>
        <p:nvPicPr>
          <p:cNvPr id="217" name="Google Shape;217;p5"/>
          <p:cNvPicPr preferRelativeResize="0"/>
          <p:nvPr/>
        </p:nvPicPr>
        <p:blipFill rotWithShape="1">
          <a:blip r:embed="rId4">
            <a:alphaModFix/>
          </a:blip>
          <a:srcRect/>
          <a:stretch/>
        </p:blipFill>
        <p:spPr>
          <a:xfrm>
            <a:off x="1497285" y="1659353"/>
            <a:ext cx="1350523" cy="1350523"/>
          </a:xfrm>
          <a:prstGeom prst="rect">
            <a:avLst/>
          </a:prstGeom>
          <a:noFill/>
          <a:ln>
            <a:noFill/>
          </a:ln>
        </p:spPr>
      </p:pic>
      <p:pic>
        <p:nvPicPr>
          <p:cNvPr id="218" name="Google Shape;218;p5"/>
          <p:cNvPicPr preferRelativeResize="0"/>
          <p:nvPr/>
        </p:nvPicPr>
        <p:blipFill rotWithShape="1">
          <a:blip r:embed="rId5">
            <a:alphaModFix/>
          </a:blip>
          <a:srcRect/>
          <a:stretch/>
        </p:blipFill>
        <p:spPr>
          <a:xfrm>
            <a:off x="1497285" y="5329426"/>
            <a:ext cx="1307355" cy="1307355"/>
          </a:xfrm>
          <a:prstGeom prst="rect">
            <a:avLst/>
          </a:prstGeom>
          <a:noFill/>
          <a:ln>
            <a:noFill/>
          </a:ln>
        </p:spPr>
      </p:pic>
      <p:pic>
        <p:nvPicPr>
          <p:cNvPr id="219" name="Google Shape;219;p5"/>
          <p:cNvPicPr preferRelativeResize="0"/>
          <p:nvPr/>
        </p:nvPicPr>
        <p:blipFill rotWithShape="1">
          <a:blip r:embed="rId6">
            <a:alphaModFix/>
          </a:blip>
          <a:srcRect/>
          <a:stretch/>
        </p:blipFill>
        <p:spPr>
          <a:xfrm>
            <a:off x="9031537" y="2363896"/>
            <a:ext cx="1432928" cy="1432928"/>
          </a:xfrm>
          <a:prstGeom prst="rect">
            <a:avLst/>
          </a:prstGeom>
          <a:noFill/>
          <a:ln>
            <a:noFill/>
          </a:ln>
        </p:spPr>
      </p:pic>
      <p:pic>
        <p:nvPicPr>
          <p:cNvPr id="220" name="Google Shape;220;p5"/>
          <p:cNvPicPr preferRelativeResize="0"/>
          <p:nvPr/>
        </p:nvPicPr>
        <p:blipFill rotWithShape="1">
          <a:blip r:embed="rId7">
            <a:alphaModFix/>
          </a:blip>
          <a:srcRect/>
          <a:stretch/>
        </p:blipFill>
        <p:spPr>
          <a:xfrm>
            <a:off x="9062441" y="4359584"/>
            <a:ext cx="1402024" cy="1402024"/>
          </a:xfrm>
          <a:prstGeom prst="rect">
            <a:avLst/>
          </a:prstGeom>
          <a:noFill/>
          <a:ln>
            <a:noFill/>
          </a:ln>
        </p:spPr>
      </p:pic>
      <p:pic>
        <p:nvPicPr>
          <p:cNvPr id="221" name="Google Shape;221;p5"/>
          <p:cNvPicPr preferRelativeResize="0"/>
          <p:nvPr/>
        </p:nvPicPr>
        <p:blipFill rotWithShape="1">
          <a:blip r:embed="rId8">
            <a:alphaModFix/>
          </a:blip>
          <a:srcRect/>
          <a:stretch/>
        </p:blipFill>
        <p:spPr>
          <a:xfrm>
            <a:off x="1497285" y="3538093"/>
            <a:ext cx="1350522" cy="13505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27" name="Google Shape;227;p6"/>
          <p:cNvSpPr txBox="1"/>
          <p:nvPr/>
        </p:nvSpPr>
        <p:spPr>
          <a:xfrm>
            <a:off x="3006969" y="1693490"/>
            <a:ext cx="5842000" cy="52963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Paul Kaplan</a:t>
            </a:r>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Professor of Criminal Justice</a:t>
            </a:r>
            <a:endParaRPr/>
          </a:p>
        </p:txBody>
      </p:sp>
      <p:sp>
        <p:nvSpPr>
          <p:cNvPr id="228" name="Google Shape;228;p6"/>
          <p:cNvSpPr txBox="1">
            <a:spLocks noGrp="1"/>
          </p:cNvSpPr>
          <p:nvPr>
            <p:ph type="title"/>
          </p:nvPr>
        </p:nvSpPr>
        <p:spPr>
          <a:xfrm>
            <a:off x="1371600" y="194668"/>
            <a:ext cx="9525000" cy="14667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069"/>
              </a:buClr>
              <a:buSzPts val="3600"/>
              <a:buFont typeface="Lato Black"/>
              <a:buNone/>
            </a:pPr>
            <a:r>
              <a:rPr lang="en-US">
                <a:latin typeface="Lato Black"/>
                <a:ea typeface="Lato Black"/>
                <a:cs typeface="Lato Black"/>
                <a:sym typeface="Lato Black"/>
              </a:rPr>
              <a:t>MCJC Faculty</a:t>
            </a:r>
            <a:endParaRPr/>
          </a:p>
        </p:txBody>
      </p:sp>
      <p:pic>
        <p:nvPicPr>
          <p:cNvPr id="229" name="Google Shape;229;p6"/>
          <p:cNvPicPr preferRelativeResize="0"/>
          <p:nvPr/>
        </p:nvPicPr>
        <p:blipFill rotWithShape="1">
          <a:blip r:embed="rId3">
            <a:alphaModFix/>
          </a:blip>
          <a:srcRect/>
          <a:stretch/>
        </p:blipFill>
        <p:spPr>
          <a:xfrm>
            <a:off x="8623981" y="1965843"/>
            <a:ext cx="1838891" cy="1838891"/>
          </a:xfrm>
          <a:prstGeom prst="rect">
            <a:avLst/>
          </a:prstGeom>
          <a:noFill/>
          <a:ln>
            <a:noFill/>
          </a:ln>
        </p:spPr>
      </p:pic>
      <p:pic>
        <p:nvPicPr>
          <p:cNvPr id="230" name="Google Shape;230;p6"/>
          <p:cNvPicPr preferRelativeResize="0"/>
          <p:nvPr/>
        </p:nvPicPr>
        <p:blipFill rotWithShape="1">
          <a:blip r:embed="rId4">
            <a:alphaModFix/>
          </a:blip>
          <a:srcRect/>
          <a:stretch/>
        </p:blipFill>
        <p:spPr>
          <a:xfrm>
            <a:off x="1247019" y="4144213"/>
            <a:ext cx="1838891" cy="1838891"/>
          </a:xfrm>
          <a:prstGeom prst="rect">
            <a:avLst/>
          </a:prstGeom>
          <a:noFill/>
          <a:ln>
            <a:noFill/>
          </a:ln>
        </p:spPr>
      </p:pic>
      <p:pic>
        <p:nvPicPr>
          <p:cNvPr id="231" name="Google Shape;231;p6"/>
          <p:cNvPicPr preferRelativeResize="0"/>
          <p:nvPr/>
        </p:nvPicPr>
        <p:blipFill rotWithShape="1">
          <a:blip r:embed="rId5">
            <a:alphaModFix/>
          </a:blip>
          <a:srcRect/>
          <a:stretch/>
        </p:blipFill>
        <p:spPr>
          <a:xfrm>
            <a:off x="8623981" y="4549610"/>
            <a:ext cx="1838891" cy="1838891"/>
          </a:xfrm>
          <a:prstGeom prst="rect">
            <a:avLst/>
          </a:prstGeom>
          <a:noFill/>
          <a:ln>
            <a:noFill/>
          </a:ln>
        </p:spPr>
      </p:pic>
      <p:sp>
        <p:nvSpPr>
          <p:cNvPr id="232" name="Google Shape;232;p6"/>
          <p:cNvSpPr txBox="1"/>
          <p:nvPr/>
        </p:nvSpPr>
        <p:spPr>
          <a:xfrm>
            <a:off x="2781981" y="2842584"/>
            <a:ext cx="5842000" cy="1000530"/>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Kim Kras</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Professor of Criminal Justice</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Graduate Faculty Advisor</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Capstone Coordinator</a:t>
            </a:r>
            <a:endParaRPr/>
          </a:p>
        </p:txBody>
      </p:sp>
      <p:sp>
        <p:nvSpPr>
          <p:cNvPr id="233" name="Google Shape;233;p6"/>
          <p:cNvSpPr txBox="1"/>
          <p:nvPr/>
        </p:nvSpPr>
        <p:spPr>
          <a:xfrm>
            <a:off x="2781981" y="5759072"/>
            <a:ext cx="5842000" cy="1235979"/>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Alan Mobley</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Professor of Criminal Justice</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chemeClr val="dk1"/>
                </a:solidFill>
                <a:latin typeface="Arial"/>
                <a:ea typeface="Arial"/>
                <a:cs typeface="Arial"/>
                <a:sym typeface="Arial"/>
              </a:rPr>
              <a:t>Associate Director, Institute for Dialogue and Social Justice</a:t>
            </a:r>
            <a:endParaRPr sz="1600" b="0" i="1" u="none" strike="noStrike" cap="none">
              <a:solidFill>
                <a:schemeClr val="dk2"/>
              </a:solidFill>
              <a:latin typeface="Arial"/>
              <a:ea typeface="Arial"/>
              <a:cs typeface="Arial"/>
              <a:sym typeface="Arial"/>
            </a:endParaRPr>
          </a:p>
          <a:p>
            <a:pPr marL="0" marR="0" lvl="0" indent="0" algn="r" rtl="0">
              <a:lnSpc>
                <a:spcPct val="80000"/>
              </a:lnSpc>
              <a:spcBef>
                <a:spcPts val="320"/>
              </a:spcBef>
              <a:spcAft>
                <a:spcPts val="0"/>
              </a:spcAft>
              <a:buClr>
                <a:schemeClr val="dk2"/>
              </a:buClr>
              <a:buSzPts val="1600"/>
              <a:buFont typeface="Arial"/>
              <a:buNone/>
            </a:pPr>
            <a:endParaRPr sz="1600" b="0" i="1" u="none" strike="noStrike" cap="none">
              <a:solidFill>
                <a:srgbClr val="434343"/>
              </a:solidFill>
              <a:latin typeface="Arial"/>
              <a:ea typeface="Arial"/>
              <a:cs typeface="Arial"/>
              <a:sym typeface="Arial"/>
            </a:endParaRPr>
          </a:p>
          <a:p>
            <a:pPr marL="0" marR="0" lvl="0" indent="0" algn="r" rtl="0">
              <a:lnSpc>
                <a:spcPct val="80000"/>
              </a:lnSpc>
              <a:spcBef>
                <a:spcPts val="320"/>
              </a:spcBef>
              <a:spcAft>
                <a:spcPts val="0"/>
              </a:spcAft>
              <a:buClr>
                <a:schemeClr val="dk2"/>
              </a:buClr>
              <a:buSzPts val="1600"/>
              <a:buFont typeface="Arial"/>
              <a:buNone/>
            </a:pPr>
            <a:endParaRPr sz="1600" b="0" i="1" u="none" strike="noStrike" cap="none">
              <a:solidFill>
                <a:srgbClr val="434343"/>
              </a:solidFill>
              <a:latin typeface="Arial"/>
              <a:ea typeface="Arial"/>
              <a:cs typeface="Arial"/>
              <a:sym typeface="Arial"/>
            </a:endParaRPr>
          </a:p>
        </p:txBody>
      </p:sp>
      <p:sp>
        <p:nvSpPr>
          <p:cNvPr id="234" name="Google Shape;234;p6"/>
          <p:cNvSpPr txBox="1"/>
          <p:nvPr/>
        </p:nvSpPr>
        <p:spPr>
          <a:xfrm>
            <a:off x="3060276" y="4198692"/>
            <a:ext cx="5842000" cy="52963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Jeffrey McIlwain</a:t>
            </a:r>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Professor of Criminal Justice</a:t>
            </a:r>
            <a:endParaRPr/>
          </a:p>
        </p:txBody>
      </p:sp>
      <p:pic>
        <p:nvPicPr>
          <p:cNvPr id="235" name="Google Shape;235;p6"/>
          <p:cNvPicPr preferRelativeResize="0"/>
          <p:nvPr/>
        </p:nvPicPr>
        <p:blipFill rotWithShape="1">
          <a:blip r:embed="rId6">
            <a:alphaModFix/>
          </a:blip>
          <a:srcRect/>
          <a:stretch/>
        </p:blipFill>
        <p:spPr>
          <a:xfrm>
            <a:off x="1247019" y="1661375"/>
            <a:ext cx="1786468" cy="1786468"/>
          </a:xfrm>
          <a:prstGeom prst="rect">
            <a:avLst/>
          </a:prstGeom>
          <a:noFill/>
          <a:ln>
            <a:noFill/>
          </a:ln>
        </p:spPr>
      </p:pic>
      <p:pic>
        <p:nvPicPr>
          <p:cNvPr id="236" name="Google Shape;236;p6"/>
          <p:cNvPicPr preferRelativeResize="0"/>
          <p:nvPr/>
        </p:nvPicPr>
        <p:blipFill rotWithShape="1">
          <a:blip r:embed="rId7">
            <a:alphaModFix/>
          </a:blip>
          <a:srcRect/>
          <a:stretch/>
        </p:blipFill>
        <p:spPr>
          <a:xfrm>
            <a:off x="1247019" y="1676371"/>
            <a:ext cx="1759950" cy="175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242" name="Google Shape;242;p7"/>
          <p:cNvSpPr txBox="1"/>
          <p:nvPr/>
        </p:nvSpPr>
        <p:spPr>
          <a:xfrm>
            <a:off x="3006970" y="1694213"/>
            <a:ext cx="5842000" cy="52963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Tereza Trejbalova</a:t>
            </a:r>
            <a:endParaRPr sz="1600" b="1" i="0" u="none" strike="noStrike" cap="none">
              <a:solidFill>
                <a:srgbClr val="434343"/>
              </a:solidFill>
              <a:latin typeface="Arial"/>
              <a:ea typeface="Arial"/>
              <a:cs typeface="Arial"/>
              <a:sym typeface="Arial"/>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Assistant Professor of Criminal Justice</a:t>
            </a:r>
            <a:endParaRPr/>
          </a:p>
        </p:txBody>
      </p:sp>
      <p:sp>
        <p:nvSpPr>
          <p:cNvPr id="243" name="Google Shape;243;p7"/>
          <p:cNvSpPr txBox="1">
            <a:spLocks noGrp="1"/>
          </p:cNvSpPr>
          <p:nvPr>
            <p:ph type="title"/>
          </p:nvPr>
        </p:nvSpPr>
        <p:spPr>
          <a:xfrm>
            <a:off x="1371600" y="194668"/>
            <a:ext cx="9525000" cy="14667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069"/>
              </a:buClr>
              <a:buSzPts val="3600"/>
              <a:buFont typeface="Lato Black"/>
              <a:buNone/>
            </a:pPr>
            <a:r>
              <a:rPr lang="en-US">
                <a:latin typeface="Lato Black"/>
                <a:ea typeface="Lato Black"/>
                <a:cs typeface="Lato Black"/>
                <a:sym typeface="Lato Black"/>
              </a:rPr>
              <a:t>MCJC Faculty</a:t>
            </a:r>
            <a:endParaRPr/>
          </a:p>
        </p:txBody>
      </p:sp>
      <p:sp>
        <p:nvSpPr>
          <p:cNvPr id="244" name="Google Shape;244;p7"/>
          <p:cNvSpPr txBox="1"/>
          <p:nvPr/>
        </p:nvSpPr>
        <p:spPr>
          <a:xfrm>
            <a:off x="2781981" y="3180395"/>
            <a:ext cx="5842000" cy="529632"/>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Erica Redner-Vera</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Assistant Professor of Criminal Justice</a:t>
            </a:r>
            <a:endParaRPr/>
          </a:p>
        </p:txBody>
      </p:sp>
      <p:sp>
        <p:nvSpPr>
          <p:cNvPr id="245" name="Google Shape;245;p7"/>
          <p:cNvSpPr txBox="1"/>
          <p:nvPr/>
        </p:nvSpPr>
        <p:spPr>
          <a:xfrm>
            <a:off x="2781981" y="5759072"/>
            <a:ext cx="5842000" cy="1235979"/>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Megan Welsh Carroll</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Professor of Criminal Justice</a:t>
            </a:r>
            <a:endParaRPr/>
          </a:p>
          <a:p>
            <a:pPr marL="0" marR="0" lvl="0" indent="0" algn="r" rtl="0">
              <a:lnSpc>
                <a:spcPct val="80000"/>
              </a:lnSpc>
              <a:spcBef>
                <a:spcPts val="320"/>
              </a:spcBef>
              <a:spcAft>
                <a:spcPts val="0"/>
              </a:spcAft>
              <a:buClr>
                <a:schemeClr val="dk2"/>
              </a:buClr>
              <a:buSzPts val="1600"/>
              <a:buFont typeface="Arial"/>
              <a:buNone/>
            </a:pPr>
            <a:r>
              <a:rPr lang="en-US" sz="1600" b="0" i="1" u="none" strike="noStrike" cap="none">
                <a:solidFill>
                  <a:schemeClr val="dk1"/>
                </a:solidFill>
                <a:latin typeface="Arial"/>
                <a:ea typeface="Arial"/>
                <a:cs typeface="Arial"/>
                <a:sym typeface="Arial"/>
              </a:rPr>
              <a:t>Director, Institute for Innovative Governance</a:t>
            </a:r>
            <a:endParaRPr sz="1600" b="0" i="1" u="none" strike="noStrike" cap="none">
              <a:solidFill>
                <a:schemeClr val="dk2"/>
              </a:solidFill>
              <a:latin typeface="Arial"/>
              <a:ea typeface="Arial"/>
              <a:cs typeface="Arial"/>
              <a:sym typeface="Arial"/>
            </a:endParaRPr>
          </a:p>
          <a:p>
            <a:pPr marL="0" marR="0" lvl="0" indent="0" algn="r" rtl="0">
              <a:lnSpc>
                <a:spcPct val="80000"/>
              </a:lnSpc>
              <a:spcBef>
                <a:spcPts val="320"/>
              </a:spcBef>
              <a:spcAft>
                <a:spcPts val="0"/>
              </a:spcAft>
              <a:buClr>
                <a:schemeClr val="dk2"/>
              </a:buClr>
              <a:buSzPts val="1600"/>
              <a:buFont typeface="Arial"/>
              <a:buNone/>
            </a:pPr>
            <a:endParaRPr sz="1600" b="0" i="1" u="none" strike="noStrike" cap="none">
              <a:solidFill>
                <a:srgbClr val="434343"/>
              </a:solidFill>
              <a:latin typeface="Arial"/>
              <a:ea typeface="Arial"/>
              <a:cs typeface="Arial"/>
              <a:sym typeface="Arial"/>
            </a:endParaRPr>
          </a:p>
          <a:p>
            <a:pPr marL="0" marR="0" lvl="0" indent="0" algn="r" rtl="0">
              <a:lnSpc>
                <a:spcPct val="80000"/>
              </a:lnSpc>
              <a:spcBef>
                <a:spcPts val="320"/>
              </a:spcBef>
              <a:spcAft>
                <a:spcPts val="0"/>
              </a:spcAft>
              <a:buClr>
                <a:schemeClr val="dk2"/>
              </a:buClr>
              <a:buSzPts val="1600"/>
              <a:buFont typeface="Arial"/>
              <a:buNone/>
            </a:pPr>
            <a:endParaRPr sz="1600" b="0" i="1" u="none" strike="noStrike" cap="none">
              <a:solidFill>
                <a:srgbClr val="434343"/>
              </a:solidFill>
              <a:latin typeface="Arial"/>
              <a:ea typeface="Arial"/>
              <a:cs typeface="Arial"/>
              <a:sym typeface="Arial"/>
            </a:endParaRPr>
          </a:p>
        </p:txBody>
      </p:sp>
      <p:sp>
        <p:nvSpPr>
          <p:cNvPr id="246" name="Google Shape;246;p7"/>
          <p:cNvSpPr txBox="1"/>
          <p:nvPr/>
        </p:nvSpPr>
        <p:spPr>
          <a:xfrm>
            <a:off x="3060276" y="4198692"/>
            <a:ext cx="5842000" cy="52963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2"/>
              </a:buClr>
              <a:buSzPts val="1600"/>
              <a:buFont typeface="Arial"/>
              <a:buNone/>
            </a:pPr>
            <a:r>
              <a:rPr lang="en-US" sz="1600" b="1" i="0" u="none" strike="noStrike" cap="none">
                <a:solidFill>
                  <a:srgbClr val="434343"/>
                </a:solidFill>
                <a:latin typeface="Arial"/>
                <a:ea typeface="Arial"/>
                <a:cs typeface="Arial"/>
                <a:sym typeface="Arial"/>
              </a:rPr>
              <a:t>Dr. Burrel Vann, Jr.</a:t>
            </a:r>
            <a:endParaRPr/>
          </a:p>
          <a:p>
            <a:pPr marL="0" marR="0" lvl="0" indent="0" algn="l" rtl="0">
              <a:lnSpc>
                <a:spcPct val="80000"/>
              </a:lnSpc>
              <a:spcBef>
                <a:spcPts val="320"/>
              </a:spcBef>
              <a:spcAft>
                <a:spcPts val="0"/>
              </a:spcAft>
              <a:buClr>
                <a:schemeClr val="dk2"/>
              </a:buClr>
              <a:buSzPts val="1600"/>
              <a:buFont typeface="Arial"/>
              <a:buNone/>
            </a:pPr>
            <a:r>
              <a:rPr lang="en-US" sz="1600" b="0" i="1" u="none" strike="noStrike" cap="none">
                <a:solidFill>
                  <a:srgbClr val="434343"/>
                </a:solidFill>
                <a:latin typeface="Arial"/>
                <a:ea typeface="Arial"/>
                <a:cs typeface="Arial"/>
                <a:sym typeface="Arial"/>
              </a:rPr>
              <a:t>Associate Professor of Criminal Justice</a:t>
            </a:r>
            <a:endParaRPr/>
          </a:p>
        </p:txBody>
      </p:sp>
      <p:pic>
        <p:nvPicPr>
          <p:cNvPr id="247" name="Google Shape;247;p7"/>
          <p:cNvPicPr preferRelativeResize="0"/>
          <p:nvPr/>
        </p:nvPicPr>
        <p:blipFill rotWithShape="1">
          <a:blip r:embed="rId3">
            <a:alphaModFix/>
          </a:blip>
          <a:srcRect/>
          <a:stretch/>
        </p:blipFill>
        <p:spPr>
          <a:xfrm>
            <a:off x="8605428" y="4580013"/>
            <a:ext cx="1904067" cy="1904067"/>
          </a:xfrm>
          <a:prstGeom prst="rect">
            <a:avLst/>
          </a:prstGeom>
          <a:noFill/>
          <a:ln>
            <a:noFill/>
          </a:ln>
        </p:spPr>
      </p:pic>
      <p:pic>
        <p:nvPicPr>
          <p:cNvPr id="248" name="Google Shape;248;p7"/>
          <p:cNvPicPr preferRelativeResize="0"/>
          <p:nvPr/>
        </p:nvPicPr>
        <p:blipFill rotWithShape="1">
          <a:blip r:embed="rId4">
            <a:alphaModFix/>
          </a:blip>
          <a:srcRect/>
          <a:stretch/>
        </p:blipFill>
        <p:spPr>
          <a:xfrm>
            <a:off x="8604969" y="1870245"/>
            <a:ext cx="1870225" cy="1870225"/>
          </a:xfrm>
          <a:prstGeom prst="rect">
            <a:avLst/>
          </a:prstGeom>
          <a:noFill/>
          <a:ln>
            <a:noFill/>
          </a:ln>
        </p:spPr>
      </p:pic>
      <p:pic>
        <p:nvPicPr>
          <p:cNvPr id="249" name="Google Shape;249;p7"/>
          <p:cNvPicPr preferRelativeResize="0"/>
          <p:nvPr/>
        </p:nvPicPr>
        <p:blipFill rotWithShape="1">
          <a:blip r:embed="rId5">
            <a:alphaModFix/>
          </a:blip>
          <a:srcRect/>
          <a:stretch/>
        </p:blipFill>
        <p:spPr>
          <a:xfrm>
            <a:off x="1156209" y="1661375"/>
            <a:ext cx="1819541" cy="1819541"/>
          </a:xfrm>
          <a:prstGeom prst="rect">
            <a:avLst/>
          </a:prstGeom>
          <a:noFill/>
          <a:ln>
            <a:noFill/>
          </a:ln>
        </p:spPr>
      </p:pic>
      <p:pic>
        <p:nvPicPr>
          <p:cNvPr id="250" name="Google Shape;250;p7"/>
          <p:cNvPicPr preferRelativeResize="0"/>
          <p:nvPr/>
        </p:nvPicPr>
        <p:blipFill rotWithShape="1">
          <a:blip r:embed="rId6">
            <a:alphaModFix/>
          </a:blip>
          <a:srcRect/>
          <a:stretch/>
        </p:blipFill>
        <p:spPr>
          <a:xfrm>
            <a:off x="1187430" y="4229851"/>
            <a:ext cx="1819540" cy="18195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
        <p:nvSpPr>
          <p:cNvPr id="176" name="Google Shape;176;p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8" name="Google Shape;178;p3"/>
          <p:cNvSpPr/>
          <p:nvPr/>
        </p:nvSpPr>
        <p:spPr>
          <a:xfrm>
            <a:off x="-3971"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3"/>
          <p:cNvSpPr/>
          <p:nvPr/>
        </p:nvSpPr>
        <p:spPr>
          <a:xfrm>
            <a:off x="1880578" y="0"/>
            <a:ext cx="10311423" cy="6858000"/>
          </a:xfrm>
          <a:custGeom>
            <a:avLst/>
            <a:gdLst/>
            <a:ahLst/>
            <a:cxnLst/>
            <a:rect l="l" t="t" r="r" b="b"/>
            <a:pathLst>
              <a:path w="10311423" h="6858000" extrusionOk="0">
                <a:moveTo>
                  <a:pt x="3491766" y="0"/>
                </a:moveTo>
                <a:lnTo>
                  <a:pt x="3516179" y="0"/>
                </a:lnTo>
                <a:lnTo>
                  <a:pt x="4068324" y="0"/>
                </a:lnTo>
                <a:lnTo>
                  <a:pt x="5624072" y="0"/>
                </a:lnTo>
                <a:lnTo>
                  <a:pt x="6389966" y="0"/>
                </a:lnTo>
                <a:lnTo>
                  <a:pt x="7032359" y="0"/>
                </a:lnTo>
                <a:lnTo>
                  <a:pt x="8830217" y="0"/>
                </a:lnTo>
                <a:lnTo>
                  <a:pt x="9753600" y="0"/>
                </a:lnTo>
                <a:lnTo>
                  <a:pt x="10311423" y="0"/>
                </a:lnTo>
                <a:lnTo>
                  <a:pt x="10311423" y="6858000"/>
                </a:lnTo>
                <a:lnTo>
                  <a:pt x="4007" y="6858000"/>
                </a:lnTo>
                <a:lnTo>
                  <a:pt x="4007" y="3688236"/>
                </a:lnTo>
                <a:lnTo>
                  <a:pt x="0" y="3529178"/>
                </a:lnTo>
                <a:cubicBezTo>
                  <a:pt x="0" y="1701886"/>
                  <a:pt x="1383616" y="198950"/>
                  <a:pt x="3156672" y="18220"/>
                </a:cubicBezTo>
                <a:lnTo>
                  <a:pt x="3491766" y="1238"/>
                </a:lnTo>
                <a:close/>
              </a:path>
            </a:pathLst>
          </a:custGeom>
          <a:solidFill>
            <a:srgbClr val="116069">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0" name="Google Shape;180;p3"/>
          <p:cNvSpPr/>
          <p:nvPr/>
        </p:nvSpPr>
        <p:spPr>
          <a:xfrm>
            <a:off x="9057997" y="3597208"/>
            <a:ext cx="3132577" cy="3260792"/>
          </a:xfrm>
          <a:custGeom>
            <a:avLst/>
            <a:gdLst/>
            <a:ahLst/>
            <a:cxnLst/>
            <a:rect l="l" t="t" r="r" b="b"/>
            <a:pathLst>
              <a:path w="3132577" h="3260792" extrusionOk="0">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1" y="1501118"/>
            <a:ext cx="12182323" cy="5356883"/>
          </a:xfrm>
          <a:custGeom>
            <a:avLst/>
            <a:gdLst/>
            <a:ahLst/>
            <a:cxnLst/>
            <a:rect l="l" t="t" r="r" b="b"/>
            <a:pathLst>
              <a:path w="12182323" h="5356883" extrusionOk="0">
                <a:moveTo>
                  <a:pt x="0" y="0"/>
                </a:moveTo>
                <a:lnTo>
                  <a:pt x="9210" y="182385"/>
                </a:lnTo>
                <a:cubicBezTo>
                  <a:pt x="196543" y="2027025"/>
                  <a:pt x="1754400" y="3466503"/>
                  <a:pt x="3648465" y="3466503"/>
                </a:cubicBezTo>
                <a:lnTo>
                  <a:pt x="12182323" y="3466500"/>
                </a:lnTo>
                <a:lnTo>
                  <a:pt x="12182323" y="5356883"/>
                </a:lnTo>
                <a:lnTo>
                  <a:pt x="0" y="5356883"/>
                </a:lnTo>
                <a:close/>
              </a:path>
            </a:pathLst>
          </a:custGeom>
          <a:solidFill>
            <a:srgbClr val="4CD2E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2" name="Google Shape;182;p3"/>
          <p:cNvSpPr txBox="1">
            <a:spLocks noGrp="1"/>
          </p:cNvSpPr>
          <p:nvPr>
            <p:ph type="title"/>
          </p:nvPr>
        </p:nvSpPr>
        <p:spPr>
          <a:xfrm>
            <a:off x="2709081" y="1122361"/>
            <a:ext cx="7478974" cy="2992439"/>
          </a:xfrm>
          <a:prstGeom prst="rect">
            <a:avLst/>
          </a:prstGeom>
          <a:noFill/>
          <a:ln>
            <a:noFill/>
          </a:ln>
        </p:spPr>
        <p:txBody>
          <a:bodyPr spcFirstLastPara="1" wrap="square" lIns="91425" tIns="45700" rIns="91425" bIns="45700" anchor="b" anchorCtr="0">
            <a:normAutofit/>
          </a:bodyPr>
          <a:lstStyle/>
          <a:p>
            <a:pPr>
              <a:lnSpc>
                <a:spcPct val="100000"/>
              </a:lnSpc>
            </a:pPr>
            <a:r>
              <a:rPr lang="en-US" sz="5400" dirty="0">
                <a:solidFill>
                  <a:srgbClr val="FFFFFF"/>
                </a:solidFill>
                <a:latin typeface="Lato Black"/>
                <a:ea typeface="Lato Black"/>
                <a:cs typeface="Lato Black"/>
                <a:sym typeface="Lato Black"/>
              </a:rPr>
              <a:t>Why Get a Masters in Criminology &amp; Criminal Justice?</a:t>
            </a:r>
            <a:endParaRPr lang="en-US" dirty="0"/>
          </a:p>
        </p:txBody>
      </p:sp>
      <p:sp>
        <p:nvSpPr>
          <p:cNvPr id="183" name="Google Shape;183;p3"/>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1900"/>
              <a:t>8</a:t>
            </a:fld>
            <a:endParaRPr sz="1900"/>
          </a:p>
        </p:txBody>
      </p:sp>
      <p:pic>
        <p:nvPicPr>
          <p:cNvPr id="184" name="Google Shape;184;p3"/>
          <p:cNvPicPr preferRelativeResize="0"/>
          <p:nvPr/>
        </p:nvPicPr>
        <p:blipFill rotWithShape="1">
          <a:blip r:embed="rId3">
            <a:alphaModFix/>
          </a:blip>
          <a:srcRect/>
          <a:stretch/>
        </p:blipFill>
        <p:spPr>
          <a:xfrm>
            <a:off x="406872" y="5926150"/>
            <a:ext cx="1066835" cy="874895"/>
          </a:xfrm>
          <a:prstGeom prst="rect">
            <a:avLst/>
          </a:prstGeom>
          <a:noFill/>
          <a:ln>
            <a:noFill/>
          </a:ln>
        </p:spPr>
      </p:pic>
    </p:spTree>
    <p:extLst>
      <p:ext uri="{BB962C8B-B14F-4D97-AF65-F5344CB8AC3E}">
        <p14:creationId xmlns:p14="http://schemas.microsoft.com/office/powerpoint/2010/main" val="907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4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2BA2-BFC1-A077-6EF6-0CDF6A8DB008}"/>
              </a:ext>
            </a:extLst>
          </p:cNvPr>
          <p:cNvSpPr>
            <a:spLocks noGrp="1"/>
          </p:cNvSpPr>
          <p:nvPr>
            <p:ph type="title"/>
          </p:nvPr>
        </p:nvSpPr>
        <p:spPr/>
        <p:txBody>
          <a:bodyPr/>
          <a:lstStyle/>
          <a:p>
            <a:r>
              <a:rPr lang="en-US">
                <a:latin typeface="Lato Black"/>
              </a:rPr>
              <a:t>Career Opportunities</a:t>
            </a:r>
          </a:p>
        </p:txBody>
      </p:sp>
      <p:sp>
        <p:nvSpPr>
          <p:cNvPr id="3" name="Text Placeholder 2">
            <a:extLst>
              <a:ext uri="{FF2B5EF4-FFF2-40B4-BE49-F238E27FC236}">
                <a16:creationId xmlns:a16="http://schemas.microsoft.com/office/drawing/2014/main" id="{CD8EDDD2-B897-5A53-7066-90959B606E73}"/>
              </a:ext>
            </a:extLst>
          </p:cNvPr>
          <p:cNvSpPr>
            <a:spLocks noGrp="1"/>
          </p:cNvSpPr>
          <p:nvPr>
            <p:ph type="body" idx="1"/>
          </p:nvPr>
        </p:nvSpPr>
        <p:spPr/>
        <p:txBody>
          <a:bodyPr>
            <a:normAutofit fontScale="85000" lnSpcReduction="20000"/>
          </a:bodyPr>
          <a:lstStyle/>
          <a:p>
            <a:r>
              <a:rPr lang="en-US" dirty="0"/>
              <a:t>Criminal Justice Administrator</a:t>
            </a:r>
          </a:p>
          <a:p>
            <a:r>
              <a:rPr lang="en-US" dirty="0"/>
              <a:t>Corrections Manager</a:t>
            </a:r>
          </a:p>
          <a:p>
            <a:r>
              <a:rPr lang="en-US" dirty="0"/>
              <a:t>Crime Analyst</a:t>
            </a:r>
          </a:p>
          <a:p>
            <a:r>
              <a:rPr lang="en-US" dirty="0"/>
              <a:t>Law Enforcement Officer</a:t>
            </a:r>
          </a:p>
          <a:p>
            <a:r>
              <a:rPr lang="en-US" dirty="0"/>
              <a:t>Probation and Parole Manager</a:t>
            </a:r>
          </a:p>
          <a:p>
            <a:r>
              <a:rPr lang="en-US" dirty="0"/>
              <a:t>Juvenile Justice Specialist</a:t>
            </a:r>
          </a:p>
          <a:p>
            <a:r>
              <a:rPr lang="en-US" dirty="0"/>
              <a:t>Victim Advocate</a:t>
            </a:r>
          </a:p>
          <a:p>
            <a:r>
              <a:rPr lang="en-US" dirty="0"/>
              <a:t>Criminal Justice Educator</a:t>
            </a:r>
          </a:p>
          <a:p>
            <a:r>
              <a:rPr lang="en-US" dirty="0"/>
              <a:t>Researcher</a:t>
            </a:r>
          </a:p>
          <a:p>
            <a:r>
              <a:rPr lang="en-US" dirty="0"/>
              <a:t>Policy Maker</a:t>
            </a:r>
          </a:p>
        </p:txBody>
      </p:sp>
      <p:sp>
        <p:nvSpPr>
          <p:cNvPr id="4" name="Slide Number Placeholder 3">
            <a:extLst>
              <a:ext uri="{FF2B5EF4-FFF2-40B4-BE49-F238E27FC236}">
                <a16:creationId xmlns:a16="http://schemas.microsoft.com/office/drawing/2014/main" id="{CE457765-A2F5-7505-6285-E8BE16D924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Tree>
    <p:extLst>
      <p:ext uri="{BB962C8B-B14F-4D97-AF65-F5344CB8AC3E}">
        <p14:creationId xmlns:p14="http://schemas.microsoft.com/office/powerpoint/2010/main" val="79501590"/>
      </p:ext>
    </p:extLst>
  </p:cSld>
  <p:clrMapOvr>
    <a:masterClrMapping/>
  </p:clrMapOvr>
</p:sld>
</file>

<file path=ppt/theme/theme1.xml><?xml version="1.0" encoding="utf-8"?>
<a:theme xmlns:a="http://schemas.openxmlformats.org/drawingml/2006/main" name="ModOverlayVTI">
  <a:themeElements>
    <a:clrScheme name="Custom 50">
      <a:dk1>
        <a:srgbClr val="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2316</Words>
  <Application>Microsoft Office PowerPoint</Application>
  <PresentationFormat>Widescreen</PresentationFormat>
  <Paragraphs>376</Paragraphs>
  <Slides>37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Abril Fatface</vt:lpstr>
      <vt:lpstr>Calibri</vt:lpstr>
      <vt:lpstr>Arial</vt:lpstr>
      <vt:lpstr>Noto Sans Symbols</vt:lpstr>
      <vt:lpstr>Lato Black</vt:lpstr>
      <vt:lpstr>Courier New</vt:lpstr>
      <vt:lpstr>ModOverlayVTI</vt:lpstr>
      <vt:lpstr>Master of Science in  Criminal Justice and Criminology  Information Session Fall 2025</vt:lpstr>
      <vt:lpstr>Agenda</vt:lpstr>
      <vt:lpstr>Introductions</vt:lpstr>
      <vt:lpstr>School of Public Affairs </vt:lpstr>
      <vt:lpstr>SPA Faculty &amp; Staff </vt:lpstr>
      <vt:lpstr>MCJC Faculty</vt:lpstr>
      <vt:lpstr>MCJC Faculty</vt:lpstr>
      <vt:lpstr>Why Get a Masters in Criminology &amp; Criminal Justice?</vt:lpstr>
      <vt:lpstr>Career Opportunities</vt:lpstr>
      <vt:lpstr>Reasons to Consider a Masters as a Criminal Justice Undergrad</vt:lpstr>
      <vt:lpstr>Reasons to Consider a Masters as a Public Administration Undergrad</vt:lpstr>
      <vt:lpstr>Program Overview</vt:lpstr>
      <vt:lpstr>Program Overview </vt:lpstr>
      <vt:lpstr>PowerPoint Presentation</vt:lpstr>
      <vt:lpstr>Electives (6 units required)</vt:lpstr>
      <vt:lpstr>Sample Course Plan</vt:lpstr>
      <vt:lpstr>Culminating Experience</vt:lpstr>
      <vt:lpstr>Culminating Experience</vt:lpstr>
      <vt:lpstr>Recent Thesis Projects</vt:lpstr>
      <vt:lpstr>Recent Capstone Projects</vt:lpstr>
      <vt:lpstr>Other Program Information</vt:lpstr>
      <vt:lpstr>Graduate-Specific Resources</vt:lpstr>
      <vt:lpstr>Other Campus Resources</vt:lpstr>
      <vt:lpstr>Tuition and Funding Opportunities</vt:lpstr>
      <vt:lpstr>Tuition and Fees</vt:lpstr>
      <vt:lpstr>Tuition and Fees</vt:lpstr>
      <vt:lpstr>FAFSA for Graduate Students</vt:lpstr>
      <vt:lpstr>Funding Opportunities</vt:lpstr>
      <vt:lpstr>Application Process</vt:lpstr>
      <vt:lpstr>Application Process</vt:lpstr>
      <vt:lpstr>Application Materials: Letters of Recommendation</vt:lpstr>
      <vt:lpstr>Application Materials: Unofficial Transcripts</vt:lpstr>
      <vt:lpstr>Application Materials: Curriculum Vitae</vt:lpstr>
      <vt:lpstr>Application Materials: Statement of Purpose</vt:lpstr>
      <vt:lpstr>Application Materials: Writing Sample</vt:lpstr>
      <vt:lpstr>Final Note Before Q&amp;A​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Kimberly Kras</dc:creator>
  <cp:lastModifiedBy>Tania Mejia-O'Donnell</cp:lastModifiedBy>
  <cp:revision>13</cp:revision>
  <dcterms:created xsi:type="dcterms:W3CDTF">2024-08-21T08:10:04Z</dcterms:created>
  <dcterms:modified xsi:type="dcterms:W3CDTF">2025-10-23T18:48:41Z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